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Nunito" panose="020B0604020202020204" pitchFamily="2" charset="0"/>
      <p:regular r:id="rId32"/>
    </p:embeddedFont>
    <p:embeddedFont>
      <p:font typeface="Nunito Bold" panose="020B0604020202020204" charset="0"/>
      <p:regular r:id="rId33"/>
    </p:embeddedFont>
    <p:embeddedFont>
      <p:font typeface="Roboto" panose="02000000000000000000" pitchFamily="2" charset="0"/>
      <p:regular r:id="rId34"/>
    </p:embeddedFont>
    <p:embeddedFont>
      <p:font typeface="Roboto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svg"/><Relationship Id="rId7" Type="http://schemas.openxmlformats.org/officeDocument/2006/relationships/image" Target="../media/image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3.svg"/><Relationship Id="rId10" Type="http://schemas.openxmlformats.org/officeDocument/2006/relationships/image" Target="../media/image30.png"/><Relationship Id="rId4" Type="http://schemas.openxmlformats.org/officeDocument/2006/relationships/image" Target="../media/image12.png"/><Relationship Id="rId9" Type="http://schemas.openxmlformats.org/officeDocument/2006/relationships/image" Target="../media/image17.sv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svg"/><Relationship Id="rId7" Type="http://schemas.openxmlformats.org/officeDocument/2006/relationships/image" Target="../media/image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32.png"/><Relationship Id="rId5" Type="http://schemas.openxmlformats.org/officeDocument/2006/relationships/image" Target="../media/image13.svg"/><Relationship Id="rId10" Type="http://schemas.openxmlformats.org/officeDocument/2006/relationships/image" Target="../media/image31.png"/><Relationship Id="rId4" Type="http://schemas.openxmlformats.org/officeDocument/2006/relationships/image" Target="../media/image12.png"/><Relationship Id="rId9" Type="http://schemas.openxmlformats.org/officeDocument/2006/relationships/image" Target="../media/image17.sv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svg"/><Relationship Id="rId7" Type="http://schemas.openxmlformats.org/officeDocument/2006/relationships/image" Target="../media/image7.svg"/><Relationship Id="rId12" Type="http://schemas.openxmlformats.org/officeDocument/2006/relationships/image" Target="../media/image3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34.png"/><Relationship Id="rId5" Type="http://schemas.openxmlformats.org/officeDocument/2006/relationships/image" Target="../media/image13.svg"/><Relationship Id="rId10" Type="http://schemas.openxmlformats.org/officeDocument/2006/relationships/image" Target="../media/image33.png"/><Relationship Id="rId4" Type="http://schemas.openxmlformats.org/officeDocument/2006/relationships/image" Target="../media/image12.png"/><Relationship Id="rId9" Type="http://schemas.openxmlformats.org/officeDocument/2006/relationships/image" Target="../media/image17.sv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5.svg"/><Relationship Id="rId7"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7.svg"/><Relationship Id="rId10" Type="http://schemas.openxmlformats.org/officeDocument/2006/relationships/image" Target="../media/image36.png"/><Relationship Id="rId4" Type="http://schemas.openxmlformats.org/officeDocument/2006/relationships/image" Target="../media/image16.png"/><Relationship Id="rId9" Type="http://schemas.openxmlformats.org/officeDocument/2006/relationships/image" Target="../media/image9.sv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5.svg"/><Relationship Id="rId7"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7.svg"/><Relationship Id="rId10" Type="http://schemas.openxmlformats.org/officeDocument/2006/relationships/image" Target="../media/image37.png"/><Relationship Id="rId4" Type="http://schemas.openxmlformats.org/officeDocument/2006/relationships/image" Target="../media/image16.png"/><Relationship Id="rId9" Type="http://schemas.openxmlformats.org/officeDocument/2006/relationships/image" Target="../media/image9.sv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5.svg"/><Relationship Id="rId7"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7.svg"/><Relationship Id="rId10" Type="http://schemas.openxmlformats.org/officeDocument/2006/relationships/image" Target="../media/image38.png"/><Relationship Id="rId4" Type="http://schemas.openxmlformats.org/officeDocument/2006/relationships/image" Target="../media/image16.png"/><Relationship Id="rId9" Type="http://schemas.openxmlformats.org/officeDocument/2006/relationships/image" Target="../media/image9.sv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svg"/><Relationship Id="rId7" Type="http://schemas.openxmlformats.org/officeDocument/2006/relationships/image" Target="../media/image40.svg"/><Relationship Id="rId12" Type="http://schemas.openxmlformats.org/officeDocument/2006/relationships/image" Target="../media/image41.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17.svg"/><Relationship Id="rId5" Type="http://schemas.openxmlformats.org/officeDocument/2006/relationships/image" Target="../media/image7.svg"/><Relationship Id="rId10" Type="http://schemas.openxmlformats.org/officeDocument/2006/relationships/image" Target="../media/image16.png"/><Relationship Id="rId4" Type="http://schemas.openxmlformats.org/officeDocument/2006/relationships/image" Target="../media/image6.png"/><Relationship Id="rId9" Type="http://schemas.openxmlformats.org/officeDocument/2006/relationships/image" Target="../media/image15.svg"/></Relationships>
</file>

<file path=ppt/slides/_rels/slide17.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16.png"/><Relationship Id="rId7"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7.sv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7.svg"/><Relationship Id="rId5" Type="http://schemas.openxmlformats.org/officeDocument/2006/relationships/image" Target="../media/image7.svg"/><Relationship Id="rId10" Type="http://schemas.openxmlformats.org/officeDocument/2006/relationships/image" Target="../media/image16.png"/><Relationship Id="rId4" Type="http://schemas.openxmlformats.org/officeDocument/2006/relationships/image" Target="../media/image6.png"/><Relationship Id="rId9" Type="http://schemas.openxmlformats.org/officeDocument/2006/relationships/image" Target="../media/image15.svg"/></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6.png"/><Relationship Id="rId7"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7.svg"/><Relationship Id="rId9"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7.svg"/><Relationship Id="rId7" Type="http://schemas.openxmlformats.org/officeDocument/2006/relationships/image" Target="../media/image1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54.png"/><Relationship Id="rId5" Type="http://schemas.openxmlformats.org/officeDocument/2006/relationships/image" Target="../media/image15.svg"/><Relationship Id="rId10" Type="http://schemas.openxmlformats.org/officeDocument/2006/relationships/image" Target="../media/image53.png"/><Relationship Id="rId4" Type="http://schemas.openxmlformats.org/officeDocument/2006/relationships/image" Target="../media/image14.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5.png"/><Relationship Id="rId4" Type="http://schemas.openxmlformats.org/officeDocument/2006/relationships/image" Target="../media/image14.png"/><Relationship Id="rId9" Type="http://schemas.openxmlformats.org/officeDocument/2006/relationships/image" Target="../media/image13.svg"/></Relationships>
</file>

<file path=ppt/slides/_rels/slide2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7.svg"/><Relationship Id="rId7" Type="http://schemas.openxmlformats.org/officeDocument/2006/relationships/image" Target="../media/image5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7.svg"/><Relationship Id="rId10" Type="http://schemas.openxmlformats.org/officeDocument/2006/relationships/image" Target="../media/image58.png"/><Relationship Id="rId4" Type="http://schemas.openxmlformats.org/officeDocument/2006/relationships/image" Target="../media/image6.png"/><Relationship Id="rId9" Type="http://schemas.openxmlformats.org/officeDocument/2006/relationships/image" Target="../media/image13.svg"/></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7.svg"/><Relationship Id="rId7" Type="http://schemas.openxmlformats.org/officeDocument/2006/relationships/image" Target="../media/image5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7.svg"/><Relationship Id="rId10" Type="http://schemas.openxmlformats.org/officeDocument/2006/relationships/image" Target="../media/image59.png"/><Relationship Id="rId4" Type="http://schemas.openxmlformats.org/officeDocument/2006/relationships/image" Target="../media/image6.png"/><Relationship Id="rId9" Type="http://schemas.openxmlformats.org/officeDocument/2006/relationships/image" Target="../media/image13.svg"/></Relationships>
</file>

<file path=ppt/slides/_rels/slide2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svg"/><Relationship Id="rId7"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7.svg"/><Relationship Id="rId10" Type="http://schemas.openxmlformats.org/officeDocument/2006/relationships/image" Target="../media/image60.png"/><Relationship Id="rId4" Type="http://schemas.openxmlformats.org/officeDocument/2006/relationships/image" Target="../media/image6.png"/><Relationship Id="rId9" Type="http://schemas.openxmlformats.org/officeDocument/2006/relationships/image" Target="../media/image17.svg"/></Relationships>
</file>

<file path=ppt/slides/_rels/slide2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64.png"/><Relationship Id="rId3" Type="http://schemas.openxmlformats.org/officeDocument/2006/relationships/image" Target="../media/image62.svg"/><Relationship Id="rId7" Type="http://schemas.openxmlformats.org/officeDocument/2006/relationships/image" Target="../media/image9.svg"/><Relationship Id="rId12" Type="http://schemas.openxmlformats.org/officeDocument/2006/relationships/image" Target="../media/image63.jpe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23.svg"/><Relationship Id="rId10" Type="http://schemas.openxmlformats.org/officeDocument/2006/relationships/image" Target="../media/image12.png"/><Relationship Id="rId4" Type="http://schemas.openxmlformats.org/officeDocument/2006/relationships/image" Target="../media/image22.png"/><Relationship Id="rId9" Type="http://schemas.openxmlformats.org/officeDocument/2006/relationships/image" Target="../media/image11.svg"/><Relationship Id="rId14" Type="http://schemas.openxmlformats.org/officeDocument/2006/relationships/image" Target="../media/image65.jpe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21.jpe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0.jpeg"/><Relationship Id="rId11" Type="http://schemas.openxmlformats.org/officeDocument/2006/relationships/image" Target="../media/image15.svg"/><Relationship Id="rId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18.jpe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5.svg"/><Relationship Id="rId7"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7.svg"/><Relationship Id="rId10" Type="http://schemas.openxmlformats.org/officeDocument/2006/relationships/image" Target="../media/image24.png"/><Relationship Id="rId4" Type="http://schemas.openxmlformats.org/officeDocument/2006/relationships/image" Target="../media/image16.png"/><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5.svg"/><Relationship Id="rId7"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7.svg"/><Relationship Id="rId10" Type="http://schemas.openxmlformats.org/officeDocument/2006/relationships/image" Target="../media/image25.png"/><Relationship Id="rId4" Type="http://schemas.openxmlformats.org/officeDocument/2006/relationships/image" Target="../media/image16.png"/><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5.svg"/><Relationship Id="rId7"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7.svg"/><Relationship Id="rId10" Type="http://schemas.openxmlformats.org/officeDocument/2006/relationships/image" Target="../media/image26.png"/><Relationship Id="rId4" Type="http://schemas.openxmlformats.org/officeDocument/2006/relationships/image" Target="../media/image16.png"/><Relationship Id="rId9"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5.svg"/><Relationship Id="rId7"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7.svg"/><Relationship Id="rId10" Type="http://schemas.openxmlformats.org/officeDocument/2006/relationships/image" Target="../media/image27.png"/><Relationship Id="rId4" Type="http://schemas.openxmlformats.org/officeDocument/2006/relationships/image" Target="../media/image16.png"/><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5.svg"/><Relationship Id="rId7"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7.svg"/><Relationship Id="rId10" Type="http://schemas.openxmlformats.org/officeDocument/2006/relationships/image" Target="../media/image28.png"/><Relationship Id="rId4" Type="http://schemas.openxmlformats.org/officeDocument/2006/relationships/image" Target="../media/image16.png"/><Relationship Id="rId9" Type="http://schemas.openxmlformats.org/officeDocument/2006/relationships/image" Target="../media/image9.sv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svg"/><Relationship Id="rId7" Type="http://schemas.openxmlformats.org/officeDocument/2006/relationships/image" Target="../media/image7.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3.svg"/><Relationship Id="rId10"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446" t="2297" r="22709" b="18272"/>
          <a:stretch>
            <a:fillRect/>
          </a:stretch>
        </p:blipFill>
        <p:spPr>
          <a:xfrm>
            <a:off x="9576381" y="0"/>
            <a:ext cx="8711619"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5969757" y="7902120"/>
            <a:ext cx="2354368" cy="2354368"/>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29425"/>
          <a:stretch>
            <a:fillRect/>
          </a:stretch>
        </p:blipFill>
        <p:spPr>
          <a:xfrm>
            <a:off x="16669436" y="0"/>
            <a:ext cx="1610591" cy="2159454"/>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866255" y="426664"/>
            <a:ext cx="2057400" cy="4114800"/>
          </a:xfrm>
          <a:prstGeom prst="rect">
            <a:avLst/>
          </a:prstGeom>
        </p:spPr>
      </p:pic>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26169"/>
          <a:stretch>
            <a:fillRect/>
          </a:stretch>
        </p:blipFill>
        <p:spPr>
          <a:xfrm>
            <a:off x="8394534" y="8766998"/>
            <a:ext cx="2185839" cy="1537534"/>
          </a:xfrm>
          <a:prstGeom prst="rect">
            <a:avLst/>
          </a:prstGeom>
        </p:spPr>
      </p:pic>
      <p:pic>
        <p:nvPicPr>
          <p:cNvPr id="7" name="Picture 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035624" y="618205"/>
            <a:ext cx="1776062" cy="1776062"/>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035624" y="8191273"/>
            <a:ext cx="1776062" cy="1776062"/>
          </a:xfrm>
          <a:prstGeom prst="rect">
            <a:avLst/>
          </a:prstGeom>
        </p:spPr>
      </p:pic>
      <p:sp>
        <p:nvSpPr>
          <p:cNvPr id="9" name="TextBox 9"/>
          <p:cNvSpPr txBox="1"/>
          <p:nvPr/>
        </p:nvSpPr>
        <p:spPr>
          <a:xfrm>
            <a:off x="556979" y="5411771"/>
            <a:ext cx="7837555" cy="695628"/>
          </a:xfrm>
          <a:prstGeom prst="rect">
            <a:avLst/>
          </a:prstGeom>
        </p:spPr>
        <p:txBody>
          <a:bodyPr lIns="0" tIns="0" rIns="0" bIns="0" rtlCol="0" anchor="t">
            <a:spAutoFit/>
          </a:bodyPr>
          <a:lstStyle/>
          <a:p>
            <a:pPr>
              <a:lnSpc>
                <a:spcPts val="2636"/>
              </a:lnSpc>
            </a:pPr>
            <a:r>
              <a:rPr lang="en-US" sz="2636">
                <a:solidFill>
                  <a:srgbClr val="E99C2E"/>
                </a:solidFill>
                <a:latin typeface="Roboto Bold"/>
              </a:rPr>
              <a:t>AN E-COMMERCE PLATFORM TO SELL FURNITURE.</a:t>
            </a:r>
          </a:p>
        </p:txBody>
      </p:sp>
      <p:sp>
        <p:nvSpPr>
          <p:cNvPr id="10" name="TextBox 10"/>
          <p:cNvSpPr txBox="1"/>
          <p:nvPr/>
        </p:nvSpPr>
        <p:spPr>
          <a:xfrm>
            <a:off x="556979" y="8592790"/>
            <a:ext cx="3931935" cy="942975"/>
          </a:xfrm>
          <a:prstGeom prst="rect">
            <a:avLst/>
          </a:prstGeom>
        </p:spPr>
        <p:txBody>
          <a:bodyPr lIns="0" tIns="0" rIns="0" bIns="0" rtlCol="0" anchor="t">
            <a:spAutoFit/>
          </a:bodyPr>
          <a:lstStyle/>
          <a:p>
            <a:pPr algn="just">
              <a:lnSpc>
                <a:spcPts val="2505"/>
              </a:lnSpc>
            </a:pPr>
            <a:r>
              <a:rPr lang="en-US" sz="2087">
                <a:solidFill>
                  <a:srgbClr val="000000"/>
                </a:solidFill>
                <a:latin typeface="Nunito Bold"/>
              </a:rPr>
              <a:t>Reneeka Nadkarni (C034)</a:t>
            </a:r>
          </a:p>
          <a:p>
            <a:pPr algn="just">
              <a:lnSpc>
                <a:spcPts val="2505"/>
              </a:lnSpc>
            </a:pPr>
            <a:r>
              <a:rPr lang="en-US" sz="2087">
                <a:solidFill>
                  <a:srgbClr val="000000"/>
                </a:solidFill>
                <a:latin typeface="Nunito Bold"/>
              </a:rPr>
              <a:t>Amishi Desai (C044)</a:t>
            </a:r>
          </a:p>
          <a:p>
            <a:pPr algn="just">
              <a:lnSpc>
                <a:spcPts val="2505"/>
              </a:lnSpc>
            </a:pPr>
            <a:r>
              <a:rPr lang="en-US" sz="2087">
                <a:solidFill>
                  <a:srgbClr val="000000"/>
                </a:solidFill>
                <a:latin typeface="Nunito Bold"/>
              </a:rPr>
              <a:t>Chahel Gupta (C049)</a:t>
            </a:r>
          </a:p>
        </p:txBody>
      </p:sp>
      <p:sp>
        <p:nvSpPr>
          <p:cNvPr id="11" name="TextBox 11"/>
          <p:cNvSpPr txBox="1"/>
          <p:nvPr/>
        </p:nvSpPr>
        <p:spPr>
          <a:xfrm>
            <a:off x="556979" y="4056404"/>
            <a:ext cx="7284786" cy="1317267"/>
          </a:xfrm>
          <a:prstGeom prst="rect">
            <a:avLst/>
          </a:prstGeom>
        </p:spPr>
        <p:txBody>
          <a:bodyPr lIns="0" tIns="0" rIns="0" bIns="0" rtlCol="0" anchor="t">
            <a:spAutoFit/>
          </a:bodyPr>
          <a:lstStyle/>
          <a:p>
            <a:pPr>
              <a:lnSpc>
                <a:spcPts val="10481"/>
              </a:lnSpc>
            </a:pPr>
            <a:r>
              <a:rPr lang="en-US" sz="8734">
                <a:solidFill>
                  <a:srgbClr val="000000"/>
                </a:solidFill>
                <a:latin typeface="Nunito Bold"/>
              </a:rPr>
              <a:t>Couch</a:t>
            </a:r>
            <a:r>
              <a:rPr lang="en-US" sz="8734">
                <a:solidFill>
                  <a:srgbClr val="E99C2E"/>
                </a:solidFill>
                <a:latin typeface="Nunito Bold"/>
              </a:rPr>
              <a:t>Potato</a:t>
            </a:r>
            <a:r>
              <a:rPr lang="en-US" sz="8734">
                <a:solidFill>
                  <a:srgbClr val="000000"/>
                </a:solidFill>
                <a:latin typeface="Nunito Bold"/>
              </a:rPr>
              <a:t>.</a:t>
            </a:r>
          </a:p>
        </p:txBody>
      </p:sp>
      <p:pic>
        <p:nvPicPr>
          <p:cNvPr id="12" name="Picture 12"/>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0800000">
            <a:off x="6698213" y="-114852"/>
            <a:ext cx="2287105" cy="22871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6169"/>
          <a:stretch>
            <a:fillRect/>
          </a:stretch>
        </p:blipFill>
        <p:spPr>
          <a:xfrm>
            <a:off x="0" y="5313562"/>
            <a:ext cx="2185839" cy="153753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5969757" y="7902120"/>
            <a:ext cx="2354368" cy="2354368"/>
          </a:xfrm>
          <a:prstGeom prst="rect">
            <a:avLst/>
          </a:prstGeom>
        </p:spPr>
      </p:pic>
      <p:grpSp>
        <p:nvGrpSpPr>
          <p:cNvPr id="4" name="Group 4"/>
          <p:cNvGrpSpPr/>
          <p:nvPr/>
        </p:nvGrpSpPr>
        <p:grpSpPr>
          <a:xfrm>
            <a:off x="15905538" y="2532906"/>
            <a:ext cx="415505" cy="7098846"/>
            <a:chOff x="0" y="0"/>
            <a:chExt cx="109433" cy="1869655"/>
          </a:xfrm>
        </p:grpSpPr>
        <p:sp>
          <p:nvSpPr>
            <p:cNvPr id="5" name="Freeform 5"/>
            <p:cNvSpPr/>
            <p:nvPr/>
          </p:nvSpPr>
          <p:spPr>
            <a:xfrm>
              <a:off x="0" y="0"/>
              <a:ext cx="109433" cy="1869655"/>
            </a:xfrm>
            <a:custGeom>
              <a:avLst/>
              <a:gdLst/>
              <a:ahLst/>
              <a:cxnLst/>
              <a:rect l="l" t="t" r="r" b="b"/>
              <a:pathLst>
                <a:path w="109433" h="1869655">
                  <a:moveTo>
                    <a:pt x="0" y="0"/>
                  </a:moveTo>
                  <a:lnTo>
                    <a:pt x="109433" y="0"/>
                  </a:lnTo>
                  <a:lnTo>
                    <a:pt x="109433" y="1869655"/>
                  </a:lnTo>
                  <a:lnTo>
                    <a:pt x="0" y="1869655"/>
                  </a:lnTo>
                  <a:close/>
                </a:path>
              </a:pathLst>
            </a:custGeom>
            <a:solidFill>
              <a:srgbClr val="E99C2E">
                <a:alpha val="80000"/>
              </a:srgbClr>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1028700" y="3118850"/>
            <a:ext cx="14941057" cy="6139450"/>
            <a:chOff x="0" y="0"/>
            <a:chExt cx="3935093" cy="1616974"/>
          </a:xfrm>
        </p:grpSpPr>
        <p:sp>
          <p:nvSpPr>
            <p:cNvPr id="8" name="Freeform 8"/>
            <p:cNvSpPr/>
            <p:nvPr/>
          </p:nvSpPr>
          <p:spPr>
            <a:xfrm>
              <a:off x="0" y="0"/>
              <a:ext cx="3935093" cy="1616974"/>
            </a:xfrm>
            <a:custGeom>
              <a:avLst/>
              <a:gdLst/>
              <a:ahLst/>
              <a:cxnLst/>
              <a:rect l="l" t="t" r="r" b="b"/>
              <a:pathLst>
                <a:path w="3935093" h="1616974">
                  <a:moveTo>
                    <a:pt x="0" y="0"/>
                  </a:moveTo>
                  <a:lnTo>
                    <a:pt x="3935093" y="0"/>
                  </a:lnTo>
                  <a:lnTo>
                    <a:pt x="3935093" y="1616974"/>
                  </a:lnTo>
                  <a:lnTo>
                    <a:pt x="0" y="1616974"/>
                  </a:lnTo>
                  <a:close/>
                </a:path>
              </a:pathLst>
            </a:custGeom>
            <a:solidFill>
              <a:srgbClr val="E9EAE9"/>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719678" y="-1028700"/>
            <a:ext cx="2057400"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29425"/>
          <a:stretch>
            <a:fillRect/>
          </a:stretch>
        </p:blipFill>
        <p:spPr>
          <a:xfrm>
            <a:off x="16677409" y="0"/>
            <a:ext cx="1610591" cy="2159454"/>
          </a:xfrm>
          <a:prstGeom prst="rect">
            <a:avLst/>
          </a:prstGeom>
        </p:spPr>
      </p:pic>
      <p:pic>
        <p:nvPicPr>
          <p:cNvPr id="12" name="Picture 12"/>
          <p:cNvPicPr>
            <a:picLocks noChangeAspect="1"/>
          </p:cNvPicPr>
          <p:nvPr/>
        </p:nvPicPr>
        <p:blipFill>
          <a:blip r:embed="rId10"/>
          <a:srcRect l="2167" r="2167"/>
          <a:stretch>
            <a:fillRect/>
          </a:stretch>
        </p:blipFill>
        <p:spPr>
          <a:xfrm>
            <a:off x="1028700" y="2532906"/>
            <a:ext cx="14876838" cy="7098846"/>
          </a:xfrm>
          <a:prstGeom prst="rect">
            <a:avLst/>
          </a:prstGeom>
        </p:spPr>
      </p:pic>
      <p:sp>
        <p:nvSpPr>
          <p:cNvPr id="13" name="TextBox 13"/>
          <p:cNvSpPr txBox="1"/>
          <p:nvPr/>
        </p:nvSpPr>
        <p:spPr>
          <a:xfrm>
            <a:off x="1028700" y="703352"/>
            <a:ext cx="6693061" cy="866775"/>
          </a:xfrm>
          <a:prstGeom prst="rect">
            <a:avLst/>
          </a:prstGeom>
        </p:spPr>
        <p:txBody>
          <a:bodyPr lIns="0" tIns="0" rIns="0" bIns="0" rtlCol="0" anchor="t">
            <a:spAutoFit/>
          </a:bodyPr>
          <a:lstStyle/>
          <a:p>
            <a:pPr>
              <a:lnSpc>
                <a:spcPts val="6719"/>
              </a:lnSpc>
            </a:pPr>
            <a:r>
              <a:rPr lang="en-US" sz="5599">
                <a:solidFill>
                  <a:srgbClr val="E99C2E"/>
                </a:solidFill>
                <a:latin typeface="Roboto Bold"/>
              </a:rPr>
              <a:t>FORM VALIDATION</a:t>
            </a:r>
          </a:p>
        </p:txBody>
      </p:sp>
      <p:sp>
        <p:nvSpPr>
          <p:cNvPr id="14" name="TextBox 14"/>
          <p:cNvSpPr txBox="1"/>
          <p:nvPr/>
        </p:nvSpPr>
        <p:spPr>
          <a:xfrm>
            <a:off x="1028700" y="1565909"/>
            <a:ext cx="6693061" cy="491491"/>
          </a:xfrm>
          <a:prstGeom prst="rect">
            <a:avLst/>
          </a:prstGeom>
        </p:spPr>
        <p:txBody>
          <a:bodyPr lIns="0" tIns="0" rIns="0" bIns="0" rtlCol="0" anchor="t">
            <a:spAutoFit/>
          </a:bodyPr>
          <a:lstStyle/>
          <a:p>
            <a:pPr>
              <a:lnSpc>
                <a:spcPts val="3600"/>
              </a:lnSpc>
            </a:pPr>
            <a:r>
              <a:rPr lang="en-US" sz="3600">
                <a:solidFill>
                  <a:srgbClr val="000000"/>
                </a:solidFill>
                <a:latin typeface="Roboto"/>
              </a:rPr>
              <a:t>CONTACT US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6169"/>
          <a:stretch>
            <a:fillRect/>
          </a:stretch>
        </p:blipFill>
        <p:spPr>
          <a:xfrm>
            <a:off x="0" y="5313562"/>
            <a:ext cx="2185839" cy="153753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5969757" y="7902120"/>
            <a:ext cx="2354368" cy="2354368"/>
          </a:xfrm>
          <a:prstGeom prst="rect">
            <a:avLst/>
          </a:prstGeom>
        </p:spPr>
      </p:pic>
      <p:grpSp>
        <p:nvGrpSpPr>
          <p:cNvPr id="4" name="Group 4"/>
          <p:cNvGrpSpPr/>
          <p:nvPr/>
        </p:nvGrpSpPr>
        <p:grpSpPr>
          <a:xfrm>
            <a:off x="15905538" y="2532906"/>
            <a:ext cx="415505" cy="7098846"/>
            <a:chOff x="0" y="0"/>
            <a:chExt cx="109433" cy="1869655"/>
          </a:xfrm>
        </p:grpSpPr>
        <p:sp>
          <p:nvSpPr>
            <p:cNvPr id="5" name="Freeform 5"/>
            <p:cNvSpPr/>
            <p:nvPr/>
          </p:nvSpPr>
          <p:spPr>
            <a:xfrm>
              <a:off x="0" y="0"/>
              <a:ext cx="109433" cy="1869655"/>
            </a:xfrm>
            <a:custGeom>
              <a:avLst/>
              <a:gdLst/>
              <a:ahLst/>
              <a:cxnLst/>
              <a:rect l="l" t="t" r="r" b="b"/>
              <a:pathLst>
                <a:path w="109433" h="1869655">
                  <a:moveTo>
                    <a:pt x="0" y="0"/>
                  </a:moveTo>
                  <a:lnTo>
                    <a:pt x="109433" y="0"/>
                  </a:lnTo>
                  <a:lnTo>
                    <a:pt x="109433" y="1869655"/>
                  </a:lnTo>
                  <a:lnTo>
                    <a:pt x="0" y="1869655"/>
                  </a:lnTo>
                  <a:close/>
                </a:path>
              </a:pathLst>
            </a:custGeom>
            <a:solidFill>
              <a:srgbClr val="E99C2E">
                <a:alpha val="80000"/>
              </a:srgbClr>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1028700" y="3118850"/>
            <a:ext cx="14941057" cy="6139450"/>
            <a:chOff x="0" y="0"/>
            <a:chExt cx="3935093" cy="1616974"/>
          </a:xfrm>
        </p:grpSpPr>
        <p:sp>
          <p:nvSpPr>
            <p:cNvPr id="8" name="Freeform 8"/>
            <p:cNvSpPr/>
            <p:nvPr/>
          </p:nvSpPr>
          <p:spPr>
            <a:xfrm>
              <a:off x="0" y="0"/>
              <a:ext cx="3935093" cy="1616974"/>
            </a:xfrm>
            <a:custGeom>
              <a:avLst/>
              <a:gdLst/>
              <a:ahLst/>
              <a:cxnLst/>
              <a:rect l="l" t="t" r="r" b="b"/>
              <a:pathLst>
                <a:path w="3935093" h="1616974">
                  <a:moveTo>
                    <a:pt x="0" y="0"/>
                  </a:moveTo>
                  <a:lnTo>
                    <a:pt x="3935093" y="0"/>
                  </a:lnTo>
                  <a:lnTo>
                    <a:pt x="3935093" y="1616974"/>
                  </a:lnTo>
                  <a:lnTo>
                    <a:pt x="0" y="1616974"/>
                  </a:lnTo>
                  <a:close/>
                </a:path>
              </a:pathLst>
            </a:custGeom>
            <a:solidFill>
              <a:srgbClr val="E9EAE9"/>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719678" y="-1028700"/>
            <a:ext cx="2057400"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29425"/>
          <a:stretch>
            <a:fillRect/>
          </a:stretch>
        </p:blipFill>
        <p:spPr>
          <a:xfrm>
            <a:off x="16677409" y="0"/>
            <a:ext cx="1610591" cy="2159454"/>
          </a:xfrm>
          <a:prstGeom prst="rect">
            <a:avLst/>
          </a:prstGeom>
        </p:spPr>
      </p:pic>
      <p:pic>
        <p:nvPicPr>
          <p:cNvPr id="12" name="Picture 12"/>
          <p:cNvPicPr>
            <a:picLocks noChangeAspect="1"/>
          </p:cNvPicPr>
          <p:nvPr/>
        </p:nvPicPr>
        <p:blipFill>
          <a:blip r:embed="rId10"/>
          <a:srcRect t="214" b="214"/>
          <a:stretch>
            <a:fillRect/>
          </a:stretch>
        </p:blipFill>
        <p:spPr>
          <a:xfrm>
            <a:off x="1028700" y="2532906"/>
            <a:ext cx="14941057" cy="7069618"/>
          </a:xfrm>
          <a:prstGeom prst="rect">
            <a:avLst/>
          </a:prstGeom>
        </p:spPr>
      </p:pic>
      <p:pic>
        <p:nvPicPr>
          <p:cNvPr id="13" name="Picture 13"/>
          <p:cNvPicPr>
            <a:picLocks noChangeAspect="1"/>
          </p:cNvPicPr>
          <p:nvPr/>
        </p:nvPicPr>
        <p:blipFill>
          <a:blip r:embed="rId11"/>
          <a:srcRect/>
          <a:stretch>
            <a:fillRect/>
          </a:stretch>
        </p:blipFill>
        <p:spPr>
          <a:xfrm>
            <a:off x="12220479" y="678772"/>
            <a:ext cx="5262225" cy="1659972"/>
          </a:xfrm>
          <a:prstGeom prst="rect">
            <a:avLst/>
          </a:prstGeom>
        </p:spPr>
      </p:pic>
      <p:sp>
        <p:nvSpPr>
          <p:cNvPr id="14" name="TextBox 14"/>
          <p:cNvSpPr txBox="1"/>
          <p:nvPr/>
        </p:nvSpPr>
        <p:spPr>
          <a:xfrm>
            <a:off x="1028700" y="703352"/>
            <a:ext cx="6693061" cy="866775"/>
          </a:xfrm>
          <a:prstGeom prst="rect">
            <a:avLst/>
          </a:prstGeom>
        </p:spPr>
        <p:txBody>
          <a:bodyPr lIns="0" tIns="0" rIns="0" bIns="0" rtlCol="0" anchor="t">
            <a:spAutoFit/>
          </a:bodyPr>
          <a:lstStyle/>
          <a:p>
            <a:pPr>
              <a:lnSpc>
                <a:spcPts val="6719"/>
              </a:lnSpc>
            </a:pPr>
            <a:r>
              <a:rPr lang="en-US" sz="5599">
                <a:solidFill>
                  <a:srgbClr val="E99C2E"/>
                </a:solidFill>
                <a:latin typeface="Roboto Bold"/>
              </a:rPr>
              <a:t>FORM VALIDATION</a:t>
            </a:r>
          </a:p>
        </p:txBody>
      </p:sp>
      <p:sp>
        <p:nvSpPr>
          <p:cNvPr id="15" name="TextBox 15"/>
          <p:cNvSpPr txBox="1"/>
          <p:nvPr/>
        </p:nvSpPr>
        <p:spPr>
          <a:xfrm>
            <a:off x="1028700" y="1565909"/>
            <a:ext cx="6693061" cy="491491"/>
          </a:xfrm>
          <a:prstGeom prst="rect">
            <a:avLst/>
          </a:prstGeom>
        </p:spPr>
        <p:txBody>
          <a:bodyPr lIns="0" tIns="0" rIns="0" bIns="0" rtlCol="0" anchor="t">
            <a:spAutoFit/>
          </a:bodyPr>
          <a:lstStyle/>
          <a:p>
            <a:pPr>
              <a:lnSpc>
                <a:spcPts val="3600"/>
              </a:lnSpc>
            </a:pPr>
            <a:r>
              <a:rPr lang="en-US" sz="3600">
                <a:solidFill>
                  <a:srgbClr val="000000"/>
                </a:solidFill>
                <a:latin typeface="Roboto"/>
              </a:rPr>
              <a:t>CONTACT US</a:t>
            </a:r>
          </a:p>
        </p:txBody>
      </p:sp>
      <p:sp>
        <p:nvSpPr>
          <p:cNvPr id="16" name="AutoShape 16"/>
          <p:cNvSpPr/>
          <p:nvPr/>
        </p:nvSpPr>
        <p:spPr>
          <a:xfrm rot="-2176268">
            <a:off x="3349220" y="5166084"/>
            <a:ext cx="10589786" cy="0"/>
          </a:xfrm>
          <a:prstGeom prst="line">
            <a:avLst/>
          </a:prstGeom>
          <a:ln w="47625" cap="flat">
            <a:solidFill>
              <a:srgbClr val="000000"/>
            </a:solidFill>
            <a:prstDash val="solid"/>
            <a:headEnd type="none" w="sm" len="sm"/>
            <a:tailEnd type="triangle" w="lg" len="me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6169"/>
          <a:stretch>
            <a:fillRect/>
          </a:stretch>
        </p:blipFill>
        <p:spPr>
          <a:xfrm>
            <a:off x="0" y="5313562"/>
            <a:ext cx="2185839" cy="153753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5969757" y="7902120"/>
            <a:ext cx="2354368" cy="2354368"/>
          </a:xfrm>
          <a:prstGeom prst="rect">
            <a:avLst/>
          </a:prstGeom>
        </p:spPr>
      </p:pic>
      <p:grpSp>
        <p:nvGrpSpPr>
          <p:cNvPr id="4" name="Group 4"/>
          <p:cNvGrpSpPr/>
          <p:nvPr/>
        </p:nvGrpSpPr>
        <p:grpSpPr>
          <a:xfrm>
            <a:off x="1028700" y="3118850"/>
            <a:ext cx="16230600" cy="6139450"/>
            <a:chOff x="0" y="0"/>
            <a:chExt cx="4274726" cy="1616974"/>
          </a:xfrm>
        </p:grpSpPr>
        <p:sp>
          <p:nvSpPr>
            <p:cNvPr id="5" name="Freeform 5"/>
            <p:cNvSpPr/>
            <p:nvPr/>
          </p:nvSpPr>
          <p:spPr>
            <a:xfrm>
              <a:off x="0" y="0"/>
              <a:ext cx="4274726" cy="1616974"/>
            </a:xfrm>
            <a:custGeom>
              <a:avLst/>
              <a:gdLst/>
              <a:ahLst/>
              <a:cxnLst/>
              <a:rect l="l" t="t" r="r" b="b"/>
              <a:pathLst>
                <a:path w="4274726" h="1616974">
                  <a:moveTo>
                    <a:pt x="0" y="0"/>
                  </a:moveTo>
                  <a:lnTo>
                    <a:pt x="4274726" y="0"/>
                  </a:lnTo>
                  <a:lnTo>
                    <a:pt x="4274726" y="1616974"/>
                  </a:lnTo>
                  <a:lnTo>
                    <a:pt x="0" y="1616974"/>
                  </a:lnTo>
                  <a:close/>
                </a:path>
              </a:pathLst>
            </a:custGeom>
            <a:solidFill>
              <a:srgbClr val="E9EAE9"/>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9483226" y="2639152"/>
            <a:ext cx="415505" cy="7098846"/>
            <a:chOff x="0" y="0"/>
            <a:chExt cx="109433" cy="1869655"/>
          </a:xfrm>
        </p:grpSpPr>
        <p:sp>
          <p:nvSpPr>
            <p:cNvPr id="8" name="Freeform 8"/>
            <p:cNvSpPr/>
            <p:nvPr/>
          </p:nvSpPr>
          <p:spPr>
            <a:xfrm>
              <a:off x="0" y="0"/>
              <a:ext cx="109433" cy="1869655"/>
            </a:xfrm>
            <a:custGeom>
              <a:avLst/>
              <a:gdLst/>
              <a:ahLst/>
              <a:cxnLst/>
              <a:rect l="l" t="t" r="r" b="b"/>
              <a:pathLst>
                <a:path w="109433" h="1869655">
                  <a:moveTo>
                    <a:pt x="0" y="0"/>
                  </a:moveTo>
                  <a:lnTo>
                    <a:pt x="109433" y="0"/>
                  </a:lnTo>
                  <a:lnTo>
                    <a:pt x="109433" y="1869655"/>
                  </a:lnTo>
                  <a:lnTo>
                    <a:pt x="0" y="1869655"/>
                  </a:lnTo>
                  <a:close/>
                </a:path>
              </a:pathLst>
            </a:custGeom>
            <a:solidFill>
              <a:srgbClr val="E99C2E">
                <a:alpha val="80000"/>
              </a:srgbClr>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719678" y="-1028700"/>
            <a:ext cx="2057400"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29425"/>
          <a:stretch>
            <a:fillRect/>
          </a:stretch>
        </p:blipFill>
        <p:spPr>
          <a:xfrm>
            <a:off x="16677409" y="0"/>
            <a:ext cx="1610591" cy="2159454"/>
          </a:xfrm>
          <a:prstGeom prst="rect">
            <a:avLst/>
          </a:prstGeom>
        </p:spPr>
      </p:pic>
      <p:pic>
        <p:nvPicPr>
          <p:cNvPr id="12" name="Picture 12"/>
          <p:cNvPicPr>
            <a:picLocks noChangeAspect="1"/>
          </p:cNvPicPr>
          <p:nvPr/>
        </p:nvPicPr>
        <p:blipFill>
          <a:blip r:embed="rId10"/>
          <a:srcRect l="5389" r="5389"/>
          <a:stretch>
            <a:fillRect/>
          </a:stretch>
        </p:blipFill>
        <p:spPr>
          <a:xfrm>
            <a:off x="1092919" y="3118850"/>
            <a:ext cx="8390306" cy="6139450"/>
          </a:xfrm>
          <a:prstGeom prst="rect">
            <a:avLst/>
          </a:prstGeom>
        </p:spPr>
      </p:pic>
      <p:pic>
        <p:nvPicPr>
          <p:cNvPr id="13" name="Picture 13"/>
          <p:cNvPicPr>
            <a:picLocks noChangeAspect="1"/>
          </p:cNvPicPr>
          <p:nvPr/>
        </p:nvPicPr>
        <p:blipFill>
          <a:blip r:embed="rId11"/>
          <a:srcRect l="821" t="1242" r="2920"/>
          <a:stretch>
            <a:fillRect/>
          </a:stretch>
        </p:blipFill>
        <p:spPr>
          <a:xfrm>
            <a:off x="9898731" y="3118850"/>
            <a:ext cx="7360569" cy="6139450"/>
          </a:xfrm>
          <a:prstGeom prst="rect">
            <a:avLst/>
          </a:prstGeom>
        </p:spPr>
      </p:pic>
      <p:pic>
        <p:nvPicPr>
          <p:cNvPr id="14" name="Picture 14"/>
          <p:cNvPicPr>
            <a:picLocks noChangeAspect="1"/>
          </p:cNvPicPr>
          <p:nvPr/>
        </p:nvPicPr>
        <p:blipFill>
          <a:blip r:embed="rId12"/>
          <a:srcRect/>
          <a:stretch>
            <a:fillRect/>
          </a:stretch>
        </p:blipFill>
        <p:spPr>
          <a:xfrm>
            <a:off x="13072044" y="8444700"/>
            <a:ext cx="5215956" cy="1627200"/>
          </a:xfrm>
          <a:prstGeom prst="rect">
            <a:avLst/>
          </a:prstGeom>
        </p:spPr>
      </p:pic>
      <p:sp>
        <p:nvSpPr>
          <p:cNvPr id="15" name="TextBox 15"/>
          <p:cNvSpPr txBox="1"/>
          <p:nvPr/>
        </p:nvSpPr>
        <p:spPr>
          <a:xfrm>
            <a:off x="1028700" y="703352"/>
            <a:ext cx="6693061" cy="866775"/>
          </a:xfrm>
          <a:prstGeom prst="rect">
            <a:avLst/>
          </a:prstGeom>
        </p:spPr>
        <p:txBody>
          <a:bodyPr lIns="0" tIns="0" rIns="0" bIns="0" rtlCol="0" anchor="t">
            <a:spAutoFit/>
          </a:bodyPr>
          <a:lstStyle/>
          <a:p>
            <a:pPr>
              <a:lnSpc>
                <a:spcPts val="6719"/>
              </a:lnSpc>
            </a:pPr>
            <a:r>
              <a:rPr lang="en-US" sz="5599">
                <a:solidFill>
                  <a:srgbClr val="E99C2E"/>
                </a:solidFill>
                <a:latin typeface="Roboto Bold"/>
              </a:rPr>
              <a:t>FORM VALIDATION</a:t>
            </a:r>
          </a:p>
        </p:txBody>
      </p:sp>
      <p:sp>
        <p:nvSpPr>
          <p:cNvPr id="16" name="TextBox 16"/>
          <p:cNvSpPr txBox="1"/>
          <p:nvPr/>
        </p:nvSpPr>
        <p:spPr>
          <a:xfrm>
            <a:off x="1028700" y="1565909"/>
            <a:ext cx="6693061" cy="491491"/>
          </a:xfrm>
          <a:prstGeom prst="rect">
            <a:avLst/>
          </a:prstGeom>
        </p:spPr>
        <p:txBody>
          <a:bodyPr lIns="0" tIns="0" rIns="0" bIns="0" rtlCol="0" anchor="t">
            <a:spAutoFit/>
          </a:bodyPr>
          <a:lstStyle/>
          <a:p>
            <a:pPr>
              <a:lnSpc>
                <a:spcPts val="3600"/>
              </a:lnSpc>
            </a:pPr>
            <a:r>
              <a:rPr lang="en-US" sz="3600">
                <a:solidFill>
                  <a:srgbClr val="000000"/>
                </a:solidFill>
                <a:latin typeface="Roboto"/>
              </a:rPr>
              <a:t>EMAIL SUBSCRIPTION</a:t>
            </a:r>
          </a:p>
        </p:txBody>
      </p:sp>
      <p:sp>
        <p:nvSpPr>
          <p:cNvPr id="17" name="TextBox 17"/>
          <p:cNvSpPr txBox="1"/>
          <p:nvPr/>
        </p:nvSpPr>
        <p:spPr>
          <a:xfrm>
            <a:off x="2876022" y="2686777"/>
            <a:ext cx="4824102" cy="342265"/>
          </a:xfrm>
          <a:prstGeom prst="rect">
            <a:avLst/>
          </a:prstGeom>
        </p:spPr>
        <p:txBody>
          <a:bodyPr lIns="0" tIns="0" rIns="0" bIns="0" rtlCol="0" anchor="t">
            <a:spAutoFit/>
          </a:bodyPr>
          <a:lstStyle/>
          <a:p>
            <a:pPr algn="ctr">
              <a:lnSpc>
                <a:spcPts val="2600"/>
              </a:lnSpc>
            </a:pPr>
            <a:r>
              <a:rPr lang="en-US" sz="2600">
                <a:solidFill>
                  <a:srgbClr val="000000"/>
                </a:solidFill>
                <a:latin typeface="Nunito"/>
              </a:rPr>
              <a:t>WITHOUT CORRECT EMAIL ID</a:t>
            </a:r>
          </a:p>
        </p:txBody>
      </p:sp>
      <p:sp>
        <p:nvSpPr>
          <p:cNvPr id="18" name="TextBox 18"/>
          <p:cNvSpPr txBox="1"/>
          <p:nvPr/>
        </p:nvSpPr>
        <p:spPr>
          <a:xfrm>
            <a:off x="11393727" y="2686777"/>
            <a:ext cx="4824102" cy="342265"/>
          </a:xfrm>
          <a:prstGeom prst="rect">
            <a:avLst/>
          </a:prstGeom>
        </p:spPr>
        <p:txBody>
          <a:bodyPr lIns="0" tIns="0" rIns="0" bIns="0" rtlCol="0" anchor="t">
            <a:spAutoFit/>
          </a:bodyPr>
          <a:lstStyle/>
          <a:p>
            <a:pPr algn="ctr">
              <a:lnSpc>
                <a:spcPts val="2600"/>
              </a:lnSpc>
            </a:pPr>
            <a:r>
              <a:rPr lang="en-US" sz="2600">
                <a:solidFill>
                  <a:srgbClr val="000000"/>
                </a:solidFill>
                <a:latin typeface="Nunito"/>
              </a:rPr>
              <a:t>WITH CORRECT EMAIL ID</a:t>
            </a:r>
          </a:p>
        </p:txBody>
      </p:sp>
      <p:sp>
        <p:nvSpPr>
          <p:cNvPr id="19" name="AutoShape 19"/>
          <p:cNvSpPr/>
          <p:nvPr/>
        </p:nvSpPr>
        <p:spPr>
          <a:xfrm rot="2896847">
            <a:off x="15092975" y="7710795"/>
            <a:ext cx="1902675" cy="0"/>
          </a:xfrm>
          <a:prstGeom prst="line">
            <a:avLst/>
          </a:prstGeom>
          <a:ln w="47625" cap="flat">
            <a:solidFill>
              <a:srgbClr val="000000"/>
            </a:solidFill>
            <a:prstDash val="solid"/>
            <a:headEnd type="none" w="sm" len="sm"/>
            <a:tailEnd type="triangle" w="lg" len="med"/>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125" y="1348672"/>
            <a:ext cx="18251875" cy="7909628"/>
            <a:chOff x="0" y="0"/>
            <a:chExt cx="4807078" cy="2083194"/>
          </a:xfrm>
        </p:grpSpPr>
        <p:sp>
          <p:nvSpPr>
            <p:cNvPr id="3" name="Freeform 3"/>
            <p:cNvSpPr/>
            <p:nvPr/>
          </p:nvSpPr>
          <p:spPr>
            <a:xfrm>
              <a:off x="0" y="0"/>
              <a:ext cx="4807078" cy="2083194"/>
            </a:xfrm>
            <a:custGeom>
              <a:avLst/>
              <a:gdLst/>
              <a:ahLst/>
              <a:cxnLst/>
              <a:rect l="l" t="t" r="r" b="b"/>
              <a:pathLst>
                <a:path w="4807078" h="2083194">
                  <a:moveTo>
                    <a:pt x="0" y="0"/>
                  </a:moveTo>
                  <a:lnTo>
                    <a:pt x="4807078" y="0"/>
                  </a:lnTo>
                  <a:lnTo>
                    <a:pt x="4807078" y="2083194"/>
                  </a:lnTo>
                  <a:lnTo>
                    <a:pt x="0" y="2083194"/>
                  </a:lnTo>
                  <a:close/>
                </a:path>
              </a:pathLst>
            </a:custGeom>
            <a:solidFill>
              <a:srgbClr val="E99C2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rot="5400000">
            <a:off x="-25205" y="1897861"/>
            <a:ext cx="9763149" cy="6419307"/>
            <a:chOff x="0" y="0"/>
            <a:chExt cx="2233500" cy="1468534"/>
          </a:xfrm>
        </p:grpSpPr>
        <p:sp>
          <p:nvSpPr>
            <p:cNvPr id="6" name="Freeform 6"/>
            <p:cNvSpPr/>
            <p:nvPr/>
          </p:nvSpPr>
          <p:spPr>
            <a:xfrm>
              <a:off x="0" y="0"/>
              <a:ext cx="2233500" cy="1468534"/>
            </a:xfrm>
            <a:custGeom>
              <a:avLst/>
              <a:gdLst/>
              <a:ahLst/>
              <a:cxnLst/>
              <a:rect l="l" t="t" r="r" b="b"/>
              <a:pathLst>
                <a:path w="2233500" h="1468534">
                  <a:moveTo>
                    <a:pt x="0" y="0"/>
                  </a:moveTo>
                  <a:lnTo>
                    <a:pt x="2233500" y="0"/>
                  </a:lnTo>
                  <a:lnTo>
                    <a:pt x="2233500" y="1468534"/>
                  </a:lnTo>
                  <a:lnTo>
                    <a:pt x="0" y="1468534"/>
                  </a:lnTo>
                  <a:close/>
                </a:path>
              </a:pathLst>
            </a:custGeom>
            <a:solidFill>
              <a:srgbClr val="EDEDED"/>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15"/>
          <a:stretch>
            <a:fillRect/>
          </a:stretch>
        </p:blipFill>
        <p:spPr>
          <a:xfrm rot="-10800000">
            <a:off x="2372181" y="19002"/>
            <a:ext cx="2185839" cy="1009698"/>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29425"/>
          <a:stretch>
            <a:fillRect/>
          </a:stretch>
        </p:blipFill>
        <p:spPr>
          <a:xfrm rot="-10800000">
            <a:off x="36125" y="8127546"/>
            <a:ext cx="1610591" cy="2159454"/>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29425"/>
          <a:stretch>
            <a:fillRect/>
          </a:stretch>
        </p:blipFill>
        <p:spPr>
          <a:xfrm rot="-10800000">
            <a:off x="15943836" y="832480"/>
            <a:ext cx="1610591" cy="2159454"/>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0695" b="26169"/>
          <a:stretch>
            <a:fillRect/>
          </a:stretch>
        </p:blipFill>
        <p:spPr>
          <a:xfrm rot="-10800000">
            <a:off x="16129301" y="7720766"/>
            <a:ext cx="1733474" cy="1537534"/>
          </a:xfrm>
          <a:prstGeom prst="rect">
            <a:avLst/>
          </a:prstGeom>
        </p:spPr>
      </p:pic>
      <p:pic>
        <p:nvPicPr>
          <p:cNvPr id="12" name="Picture 12"/>
          <p:cNvPicPr>
            <a:picLocks noChangeAspect="1"/>
          </p:cNvPicPr>
          <p:nvPr/>
        </p:nvPicPr>
        <p:blipFill>
          <a:blip r:embed="rId10"/>
          <a:srcRect/>
          <a:stretch>
            <a:fillRect/>
          </a:stretch>
        </p:blipFill>
        <p:spPr>
          <a:xfrm>
            <a:off x="2041249" y="1051472"/>
            <a:ext cx="5630241" cy="8112086"/>
          </a:xfrm>
          <a:prstGeom prst="rect">
            <a:avLst/>
          </a:prstGeom>
        </p:spPr>
      </p:pic>
      <p:sp>
        <p:nvSpPr>
          <p:cNvPr id="13" name="TextBox 13"/>
          <p:cNvSpPr txBox="1"/>
          <p:nvPr/>
        </p:nvSpPr>
        <p:spPr>
          <a:xfrm>
            <a:off x="8532379" y="3808089"/>
            <a:ext cx="11916956" cy="1466215"/>
          </a:xfrm>
          <a:prstGeom prst="rect">
            <a:avLst/>
          </a:prstGeom>
        </p:spPr>
        <p:txBody>
          <a:bodyPr lIns="0" tIns="0" rIns="0" bIns="0" rtlCol="0" anchor="t">
            <a:spAutoFit/>
          </a:bodyPr>
          <a:lstStyle/>
          <a:p>
            <a:pPr>
              <a:lnSpc>
                <a:spcPts val="5600"/>
              </a:lnSpc>
            </a:pPr>
            <a:r>
              <a:rPr lang="en-US" sz="5600">
                <a:solidFill>
                  <a:srgbClr val="FFFFFF"/>
                </a:solidFill>
                <a:latin typeface="Roboto Bold"/>
              </a:rPr>
              <a:t>DATABASE MANAGEMENT </a:t>
            </a:r>
          </a:p>
          <a:p>
            <a:pPr>
              <a:lnSpc>
                <a:spcPts val="5600"/>
              </a:lnSpc>
            </a:pPr>
            <a:r>
              <a:rPr lang="en-US" sz="5600">
                <a:solidFill>
                  <a:srgbClr val="FFFFFF"/>
                </a:solidFill>
                <a:latin typeface="Roboto Bold"/>
              </a:rPr>
              <a:t>SYSTEM</a:t>
            </a:r>
          </a:p>
        </p:txBody>
      </p:sp>
      <p:grpSp>
        <p:nvGrpSpPr>
          <p:cNvPr id="14" name="Group 14"/>
          <p:cNvGrpSpPr/>
          <p:nvPr/>
        </p:nvGrpSpPr>
        <p:grpSpPr>
          <a:xfrm>
            <a:off x="8532379" y="5728374"/>
            <a:ext cx="6499935" cy="836261"/>
            <a:chOff x="0" y="0"/>
            <a:chExt cx="8666580" cy="1115015"/>
          </a:xfrm>
        </p:grpSpPr>
        <p:grpSp>
          <p:nvGrpSpPr>
            <p:cNvPr id="15" name="Group 15"/>
            <p:cNvGrpSpPr/>
            <p:nvPr/>
          </p:nvGrpSpPr>
          <p:grpSpPr>
            <a:xfrm>
              <a:off x="0" y="0"/>
              <a:ext cx="4740224" cy="1115015"/>
              <a:chOff x="0" y="0"/>
              <a:chExt cx="798516" cy="187830"/>
            </a:xfrm>
          </p:grpSpPr>
          <p:sp>
            <p:nvSpPr>
              <p:cNvPr id="16" name="Freeform 16"/>
              <p:cNvSpPr/>
              <p:nvPr/>
            </p:nvSpPr>
            <p:spPr>
              <a:xfrm>
                <a:off x="0" y="0"/>
                <a:ext cx="798516" cy="187830"/>
              </a:xfrm>
              <a:custGeom>
                <a:avLst/>
                <a:gdLst/>
                <a:ahLst/>
                <a:cxnLst/>
                <a:rect l="l" t="t" r="r" b="b"/>
                <a:pathLst>
                  <a:path w="798516" h="187830">
                    <a:moveTo>
                      <a:pt x="0" y="0"/>
                    </a:moveTo>
                    <a:lnTo>
                      <a:pt x="798516" y="0"/>
                    </a:lnTo>
                    <a:lnTo>
                      <a:pt x="798516" y="187830"/>
                    </a:lnTo>
                    <a:lnTo>
                      <a:pt x="0" y="187830"/>
                    </a:lnTo>
                    <a:close/>
                  </a:path>
                </a:pathLst>
              </a:custGeom>
              <a:solidFill>
                <a:srgbClr val="000000">
                  <a:alpha val="0"/>
                </a:srgbClr>
              </a:solidFill>
              <a:ln w="38100">
                <a:solidFill>
                  <a:srgbClr val="FFFFFF"/>
                </a:solidFill>
              </a:ln>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5237764" y="0"/>
              <a:ext cx="3428816" cy="1115015"/>
              <a:chOff x="0" y="0"/>
              <a:chExt cx="577602" cy="187830"/>
            </a:xfrm>
          </p:grpSpPr>
          <p:sp>
            <p:nvSpPr>
              <p:cNvPr id="19" name="Freeform 19"/>
              <p:cNvSpPr/>
              <p:nvPr/>
            </p:nvSpPr>
            <p:spPr>
              <a:xfrm>
                <a:off x="0" y="0"/>
                <a:ext cx="577602" cy="187830"/>
              </a:xfrm>
              <a:custGeom>
                <a:avLst/>
                <a:gdLst/>
                <a:ahLst/>
                <a:cxnLst/>
                <a:rect l="l" t="t" r="r" b="b"/>
                <a:pathLst>
                  <a:path w="577602" h="187830">
                    <a:moveTo>
                      <a:pt x="0" y="0"/>
                    </a:moveTo>
                    <a:lnTo>
                      <a:pt x="577602" y="0"/>
                    </a:lnTo>
                    <a:lnTo>
                      <a:pt x="577602" y="187830"/>
                    </a:lnTo>
                    <a:lnTo>
                      <a:pt x="0" y="187830"/>
                    </a:lnTo>
                    <a:close/>
                  </a:path>
                </a:pathLst>
              </a:custGeom>
              <a:solidFill>
                <a:srgbClr val="FFFFFF"/>
              </a:solidFill>
              <a:ln w="38100">
                <a:solidFill>
                  <a:srgbClr val="FFFFFF"/>
                </a:solidFill>
              </a:ln>
            </p:spPr>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sp>
          <p:nvSpPr>
            <p:cNvPr id="21" name="TextBox 21"/>
            <p:cNvSpPr txBox="1"/>
            <p:nvPr/>
          </p:nvSpPr>
          <p:spPr>
            <a:xfrm>
              <a:off x="720333" y="305033"/>
              <a:ext cx="4451760" cy="524229"/>
            </a:xfrm>
            <a:prstGeom prst="rect">
              <a:avLst/>
            </a:prstGeom>
          </p:spPr>
          <p:txBody>
            <a:bodyPr lIns="0" tIns="0" rIns="0" bIns="0" rtlCol="0" anchor="t">
              <a:spAutoFit/>
            </a:bodyPr>
            <a:lstStyle/>
            <a:p>
              <a:pPr>
                <a:lnSpc>
                  <a:spcPts val="2814"/>
                </a:lnSpc>
              </a:pPr>
              <a:r>
                <a:rPr lang="en-US" sz="2814">
                  <a:solidFill>
                    <a:srgbClr val="FFFFFF"/>
                  </a:solidFill>
                  <a:latin typeface="Nunito"/>
                </a:rPr>
                <a:t>PHPMYADMIN</a:t>
              </a:r>
            </a:p>
          </p:txBody>
        </p:sp>
        <p:sp>
          <p:nvSpPr>
            <p:cNvPr id="22" name="TextBox 22"/>
            <p:cNvSpPr txBox="1"/>
            <p:nvPr/>
          </p:nvSpPr>
          <p:spPr>
            <a:xfrm>
              <a:off x="5549378" y="305033"/>
              <a:ext cx="2805589" cy="524229"/>
            </a:xfrm>
            <a:prstGeom prst="rect">
              <a:avLst/>
            </a:prstGeom>
          </p:spPr>
          <p:txBody>
            <a:bodyPr lIns="0" tIns="0" rIns="0" bIns="0" rtlCol="0" anchor="t">
              <a:spAutoFit/>
            </a:bodyPr>
            <a:lstStyle/>
            <a:p>
              <a:pPr algn="ctr">
                <a:lnSpc>
                  <a:spcPts val="2814"/>
                </a:lnSpc>
              </a:pPr>
              <a:r>
                <a:rPr lang="en-US" sz="2814">
                  <a:solidFill>
                    <a:srgbClr val="C4923D"/>
                  </a:solidFill>
                  <a:latin typeface="Nunito Bold"/>
                </a:rPr>
                <a:t>SQL</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9C2E"/>
        </a:solidFill>
        <a:effectLst/>
      </p:bgPr>
    </p:bg>
    <p:spTree>
      <p:nvGrpSpPr>
        <p:cNvPr id="1" name=""/>
        <p:cNvGrpSpPr/>
        <p:nvPr/>
      </p:nvGrpSpPr>
      <p:grpSpPr>
        <a:xfrm>
          <a:off x="0" y="0"/>
          <a:ext cx="0" cy="0"/>
          <a:chOff x="0" y="0"/>
          <a:chExt cx="0" cy="0"/>
        </a:xfrm>
      </p:grpSpPr>
      <p:grpSp>
        <p:nvGrpSpPr>
          <p:cNvPr id="2" name="Group 2"/>
          <p:cNvGrpSpPr/>
          <p:nvPr/>
        </p:nvGrpSpPr>
        <p:grpSpPr>
          <a:xfrm>
            <a:off x="-9525" y="1779895"/>
            <a:ext cx="18659327" cy="8507105"/>
            <a:chOff x="0" y="0"/>
            <a:chExt cx="4914391" cy="2240554"/>
          </a:xfrm>
        </p:grpSpPr>
        <p:sp>
          <p:nvSpPr>
            <p:cNvPr id="3" name="Freeform 3"/>
            <p:cNvSpPr/>
            <p:nvPr/>
          </p:nvSpPr>
          <p:spPr>
            <a:xfrm>
              <a:off x="0" y="0"/>
              <a:ext cx="4914391" cy="2240555"/>
            </a:xfrm>
            <a:custGeom>
              <a:avLst/>
              <a:gdLst/>
              <a:ahLst/>
              <a:cxnLst/>
              <a:rect l="l" t="t" r="r" b="b"/>
              <a:pathLst>
                <a:path w="4914391" h="2240555">
                  <a:moveTo>
                    <a:pt x="0" y="0"/>
                  </a:moveTo>
                  <a:lnTo>
                    <a:pt x="4914391" y="0"/>
                  </a:lnTo>
                  <a:lnTo>
                    <a:pt x="4914391" y="2240555"/>
                  </a:lnTo>
                  <a:lnTo>
                    <a:pt x="0" y="2240555"/>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15"/>
          <a:stretch>
            <a:fillRect/>
          </a:stretch>
        </p:blipFill>
        <p:spPr>
          <a:xfrm rot="-10800000">
            <a:off x="727121" y="-186743"/>
            <a:ext cx="2185839" cy="1009698"/>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29425"/>
          <a:stretch>
            <a:fillRect/>
          </a:stretch>
        </p:blipFill>
        <p:spPr>
          <a:xfrm rot="-10800000">
            <a:off x="36125" y="8127546"/>
            <a:ext cx="1610591" cy="215945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29425"/>
          <a:stretch>
            <a:fillRect/>
          </a:stretch>
        </p:blipFill>
        <p:spPr>
          <a:xfrm rot="-10800000">
            <a:off x="16677409" y="0"/>
            <a:ext cx="1610591" cy="2159454"/>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0695" b="26169"/>
          <a:stretch>
            <a:fillRect/>
          </a:stretch>
        </p:blipFill>
        <p:spPr>
          <a:xfrm rot="-10800000">
            <a:off x="16554526" y="8749466"/>
            <a:ext cx="1733474" cy="1537534"/>
          </a:xfrm>
          <a:prstGeom prst="rect">
            <a:avLst/>
          </a:prstGeom>
        </p:spPr>
      </p:pic>
      <p:grpSp>
        <p:nvGrpSpPr>
          <p:cNvPr id="9" name="Group 9"/>
          <p:cNvGrpSpPr>
            <a:grpSpLocks noChangeAspect="1"/>
          </p:cNvGrpSpPr>
          <p:nvPr/>
        </p:nvGrpSpPr>
        <p:grpSpPr>
          <a:xfrm>
            <a:off x="2025975" y="1940274"/>
            <a:ext cx="14272176" cy="8186348"/>
            <a:chOff x="0" y="0"/>
            <a:chExt cx="7981950" cy="4578350"/>
          </a:xfrm>
        </p:grpSpPr>
        <p:sp>
          <p:nvSpPr>
            <p:cNvPr id="10" name="Freeform 1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1" name="Freeform 1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id="12" name="Freeform 1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id="13" name="Freeform 1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id="14" name="Freeform 14"/>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10"/>
              <a:stretch>
                <a:fillRect t="-7179" b="-7179"/>
              </a:stretch>
            </a:blipFill>
          </p:spPr>
        </p:sp>
      </p:grpSp>
      <p:sp>
        <p:nvSpPr>
          <p:cNvPr id="15" name="TextBox 15"/>
          <p:cNvSpPr txBox="1"/>
          <p:nvPr/>
        </p:nvSpPr>
        <p:spPr>
          <a:xfrm>
            <a:off x="3151630" y="595630"/>
            <a:ext cx="12020865" cy="761365"/>
          </a:xfrm>
          <a:prstGeom prst="rect">
            <a:avLst/>
          </a:prstGeom>
        </p:spPr>
        <p:txBody>
          <a:bodyPr lIns="0" tIns="0" rIns="0" bIns="0" rtlCol="0" anchor="t">
            <a:spAutoFit/>
          </a:bodyPr>
          <a:lstStyle/>
          <a:p>
            <a:pPr algn="ctr">
              <a:lnSpc>
                <a:spcPts val="5600"/>
              </a:lnSpc>
            </a:pPr>
            <a:r>
              <a:rPr lang="en-US" sz="5600">
                <a:solidFill>
                  <a:srgbClr val="FFFFFF"/>
                </a:solidFill>
                <a:latin typeface="Roboto Bold"/>
              </a:rPr>
              <a:t>DATABASE MANAGEMENT SYSTEM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99C2E"/>
        </a:solidFill>
        <a:effectLst/>
      </p:bgPr>
    </p:bg>
    <p:spTree>
      <p:nvGrpSpPr>
        <p:cNvPr id="1" name=""/>
        <p:cNvGrpSpPr/>
        <p:nvPr/>
      </p:nvGrpSpPr>
      <p:grpSpPr>
        <a:xfrm>
          <a:off x="0" y="0"/>
          <a:ext cx="0" cy="0"/>
          <a:chOff x="0" y="0"/>
          <a:chExt cx="0" cy="0"/>
        </a:xfrm>
      </p:grpSpPr>
      <p:grpSp>
        <p:nvGrpSpPr>
          <p:cNvPr id="2" name="Group 2"/>
          <p:cNvGrpSpPr/>
          <p:nvPr/>
        </p:nvGrpSpPr>
        <p:grpSpPr>
          <a:xfrm>
            <a:off x="-9525" y="1779895"/>
            <a:ext cx="18659327" cy="8507105"/>
            <a:chOff x="0" y="0"/>
            <a:chExt cx="4914391" cy="2240554"/>
          </a:xfrm>
        </p:grpSpPr>
        <p:sp>
          <p:nvSpPr>
            <p:cNvPr id="3" name="Freeform 3"/>
            <p:cNvSpPr/>
            <p:nvPr/>
          </p:nvSpPr>
          <p:spPr>
            <a:xfrm>
              <a:off x="0" y="0"/>
              <a:ext cx="4914391" cy="2240555"/>
            </a:xfrm>
            <a:custGeom>
              <a:avLst/>
              <a:gdLst/>
              <a:ahLst/>
              <a:cxnLst/>
              <a:rect l="l" t="t" r="r" b="b"/>
              <a:pathLst>
                <a:path w="4914391" h="2240555">
                  <a:moveTo>
                    <a:pt x="0" y="0"/>
                  </a:moveTo>
                  <a:lnTo>
                    <a:pt x="4914391" y="0"/>
                  </a:lnTo>
                  <a:lnTo>
                    <a:pt x="4914391" y="2240555"/>
                  </a:lnTo>
                  <a:lnTo>
                    <a:pt x="0" y="2240555"/>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15"/>
          <a:stretch>
            <a:fillRect/>
          </a:stretch>
        </p:blipFill>
        <p:spPr>
          <a:xfrm rot="-10800000">
            <a:off x="727121" y="-186743"/>
            <a:ext cx="2185839" cy="1009698"/>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29425"/>
          <a:stretch>
            <a:fillRect/>
          </a:stretch>
        </p:blipFill>
        <p:spPr>
          <a:xfrm rot="-10800000">
            <a:off x="36125" y="8127546"/>
            <a:ext cx="1610591" cy="215945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29425"/>
          <a:stretch>
            <a:fillRect/>
          </a:stretch>
        </p:blipFill>
        <p:spPr>
          <a:xfrm rot="-10800000">
            <a:off x="16677409" y="0"/>
            <a:ext cx="1610591" cy="2159454"/>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0695" b="26169"/>
          <a:stretch>
            <a:fillRect/>
          </a:stretch>
        </p:blipFill>
        <p:spPr>
          <a:xfrm rot="-10800000">
            <a:off x="16554526" y="8749466"/>
            <a:ext cx="1733474" cy="1537534"/>
          </a:xfrm>
          <a:prstGeom prst="rect">
            <a:avLst/>
          </a:prstGeom>
        </p:spPr>
      </p:pic>
      <p:sp>
        <p:nvSpPr>
          <p:cNvPr id="9" name="TextBox 9"/>
          <p:cNvSpPr txBox="1"/>
          <p:nvPr/>
        </p:nvSpPr>
        <p:spPr>
          <a:xfrm>
            <a:off x="3151630" y="595630"/>
            <a:ext cx="12020865" cy="761365"/>
          </a:xfrm>
          <a:prstGeom prst="rect">
            <a:avLst/>
          </a:prstGeom>
        </p:spPr>
        <p:txBody>
          <a:bodyPr lIns="0" tIns="0" rIns="0" bIns="0" rtlCol="0" anchor="t">
            <a:spAutoFit/>
          </a:bodyPr>
          <a:lstStyle/>
          <a:p>
            <a:pPr algn="ctr">
              <a:lnSpc>
                <a:spcPts val="5600"/>
              </a:lnSpc>
            </a:pPr>
            <a:r>
              <a:rPr lang="en-US" sz="5600">
                <a:solidFill>
                  <a:srgbClr val="FFFFFF"/>
                </a:solidFill>
                <a:latin typeface="Roboto Bold"/>
              </a:rPr>
              <a:t>DATABASE MANAGEMENT SYSTEM</a:t>
            </a:r>
          </a:p>
        </p:txBody>
      </p:sp>
      <p:grpSp>
        <p:nvGrpSpPr>
          <p:cNvPr id="10" name="Group 10"/>
          <p:cNvGrpSpPr>
            <a:grpSpLocks noChangeAspect="1"/>
          </p:cNvGrpSpPr>
          <p:nvPr/>
        </p:nvGrpSpPr>
        <p:grpSpPr>
          <a:xfrm>
            <a:off x="2025975" y="1940274"/>
            <a:ext cx="14272176" cy="8186348"/>
            <a:chOff x="0" y="0"/>
            <a:chExt cx="7981950" cy="4578350"/>
          </a:xfrm>
        </p:grpSpPr>
        <p:sp>
          <p:nvSpPr>
            <p:cNvPr id="11" name="Freeform 11"/>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2" name="Freeform 12"/>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id="13" name="Freeform 13"/>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id="14" name="Freeform 14"/>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id="15" name="Freeform 15"/>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10"/>
              <a:stretch>
                <a:fillRect l="-2489" r="-2489"/>
              </a:stretch>
            </a:blipFill>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969757" y="7902120"/>
            <a:ext cx="2354368" cy="235436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057400" cy="411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39459" y="191696"/>
            <a:ext cx="1776062" cy="177606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26169"/>
          <a:stretch>
            <a:fillRect/>
          </a:stretch>
        </p:blipFill>
        <p:spPr>
          <a:xfrm>
            <a:off x="8051081" y="8749466"/>
            <a:ext cx="2185839" cy="1537534"/>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29425"/>
          <a:stretch>
            <a:fillRect/>
          </a:stretch>
        </p:blipFill>
        <p:spPr>
          <a:xfrm>
            <a:off x="16677409" y="0"/>
            <a:ext cx="1610591" cy="2159454"/>
          </a:xfrm>
          <a:prstGeom prst="rect">
            <a:avLst/>
          </a:prstGeom>
        </p:spPr>
      </p:pic>
      <p:grpSp>
        <p:nvGrpSpPr>
          <p:cNvPr id="7" name="Group 7"/>
          <p:cNvGrpSpPr>
            <a:grpSpLocks noChangeAspect="1"/>
          </p:cNvGrpSpPr>
          <p:nvPr/>
        </p:nvGrpSpPr>
        <p:grpSpPr>
          <a:xfrm>
            <a:off x="649280" y="2176319"/>
            <a:ext cx="10817654" cy="5934362"/>
            <a:chOff x="0" y="0"/>
            <a:chExt cx="5908040" cy="3241040"/>
          </a:xfrm>
        </p:grpSpPr>
        <p:sp>
          <p:nvSpPr>
            <p:cNvPr id="8" name="Freeform 8"/>
            <p:cNvSpPr/>
            <p:nvPr/>
          </p:nvSpPr>
          <p:spPr>
            <a:xfrm>
              <a:off x="10160" y="12700"/>
              <a:ext cx="5895340" cy="186690"/>
            </a:xfrm>
            <a:custGeom>
              <a:avLst/>
              <a:gdLst/>
              <a:ahLst/>
              <a:cxnLst/>
              <a:rect l="l" t="t" r="r" b="b"/>
              <a:pathLst>
                <a:path w="5895340" h="186690">
                  <a:moveTo>
                    <a:pt x="0" y="186690"/>
                  </a:moveTo>
                  <a:lnTo>
                    <a:pt x="0" y="127000"/>
                  </a:lnTo>
                  <a:cubicBezTo>
                    <a:pt x="0" y="57150"/>
                    <a:pt x="57150" y="0"/>
                    <a:pt x="127000" y="0"/>
                  </a:cubicBezTo>
                  <a:lnTo>
                    <a:pt x="5768340" y="0"/>
                  </a:lnTo>
                  <a:cubicBezTo>
                    <a:pt x="5838190" y="0"/>
                    <a:pt x="5895340" y="57150"/>
                    <a:pt x="5895340" y="127000"/>
                  </a:cubicBezTo>
                  <a:lnTo>
                    <a:pt x="5895340" y="186690"/>
                  </a:lnTo>
                  <a:cubicBezTo>
                    <a:pt x="5895340" y="186690"/>
                    <a:pt x="0" y="186690"/>
                    <a:pt x="0" y="186690"/>
                  </a:cubicBezTo>
                  <a:close/>
                </a:path>
              </a:pathLst>
            </a:custGeom>
            <a:solidFill>
              <a:srgbClr val="F8DB52"/>
            </a:solidFill>
          </p:spPr>
        </p:sp>
        <p:sp>
          <p:nvSpPr>
            <p:cNvPr id="9" name="Freeform 9"/>
            <p:cNvSpPr/>
            <p:nvPr/>
          </p:nvSpPr>
          <p:spPr>
            <a:xfrm>
              <a:off x="6350" y="193040"/>
              <a:ext cx="5895340" cy="3041650"/>
            </a:xfrm>
            <a:custGeom>
              <a:avLst/>
              <a:gdLst/>
              <a:ahLst/>
              <a:cxnLst/>
              <a:rect l="l" t="t" r="r" b="b"/>
              <a:pathLst>
                <a:path w="5895340" h="3041650">
                  <a:moveTo>
                    <a:pt x="5768340" y="3041650"/>
                  </a:moveTo>
                  <a:lnTo>
                    <a:pt x="127000" y="3041650"/>
                  </a:lnTo>
                  <a:cubicBezTo>
                    <a:pt x="57150" y="3041650"/>
                    <a:pt x="0" y="2984500"/>
                    <a:pt x="0" y="2914650"/>
                  </a:cubicBezTo>
                  <a:lnTo>
                    <a:pt x="0" y="0"/>
                  </a:lnTo>
                  <a:lnTo>
                    <a:pt x="5895340" y="0"/>
                  </a:lnTo>
                  <a:lnTo>
                    <a:pt x="5895340" y="2914650"/>
                  </a:lnTo>
                  <a:cubicBezTo>
                    <a:pt x="5895340" y="2985770"/>
                    <a:pt x="5838190" y="3041650"/>
                    <a:pt x="5768340" y="3041650"/>
                  </a:cubicBezTo>
                  <a:close/>
                </a:path>
              </a:pathLst>
            </a:custGeom>
            <a:blipFill>
              <a:blip r:embed="rId12"/>
              <a:stretch>
                <a:fillRect l="-1939" r="-1939"/>
              </a:stretch>
            </a:blipFill>
          </p:spPr>
        </p:sp>
        <p:sp>
          <p:nvSpPr>
            <p:cNvPr id="10" name="Freeform 10"/>
            <p:cNvSpPr/>
            <p:nvPr/>
          </p:nvSpPr>
          <p:spPr>
            <a:xfrm>
              <a:off x="0" y="0"/>
              <a:ext cx="5908040" cy="3241040"/>
            </a:xfrm>
            <a:custGeom>
              <a:avLst/>
              <a:gdLst/>
              <a:ahLst/>
              <a:cxnLst/>
              <a:rect l="l" t="t" r="r" b="b"/>
              <a:pathLst>
                <a:path w="5908040" h="3241040">
                  <a:moveTo>
                    <a:pt x="5774690" y="0"/>
                  </a:moveTo>
                  <a:lnTo>
                    <a:pt x="133350" y="0"/>
                  </a:lnTo>
                  <a:cubicBezTo>
                    <a:pt x="59690" y="0"/>
                    <a:pt x="0" y="59690"/>
                    <a:pt x="0" y="133350"/>
                  </a:cubicBezTo>
                  <a:lnTo>
                    <a:pt x="0" y="3107690"/>
                  </a:lnTo>
                  <a:cubicBezTo>
                    <a:pt x="0" y="3181350"/>
                    <a:pt x="59690" y="3241040"/>
                    <a:pt x="133350" y="3241040"/>
                  </a:cubicBezTo>
                  <a:lnTo>
                    <a:pt x="5774690" y="3241040"/>
                  </a:lnTo>
                  <a:cubicBezTo>
                    <a:pt x="5848350" y="3241040"/>
                    <a:pt x="5908040" y="3181350"/>
                    <a:pt x="5908040" y="3107690"/>
                  </a:cubicBezTo>
                  <a:lnTo>
                    <a:pt x="5908040" y="133350"/>
                  </a:lnTo>
                  <a:cubicBezTo>
                    <a:pt x="5908040" y="59690"/>
                    <a:pt x="5848350" y="0"/>
                    <a:pt x="5774690" y="0"/>
                  </a:cubicBezTo>
                  <a:close/>
                  <a:moveTo>
                    <a:pt x="5895340" y="3107690"/>
                  </a:moveTo>
                  <a:cubicBezTo>
                    <a:pt x="5895340" y="3175000"/>
                    <a:pt x="5842000" y="3228340"/>
                    <a:pt x="5774690" y="3228340"/>
                  </a:cubicBezTo>
                  <a:lnTo>
                    <a:pt x="133350" y="3228340"/>
                  </a:lnTo>
                  <a:cubicBezTo>
                    <a:pt x="67310" y="3228340"/>
                    <a:pt x="12700" y="3173730"/>
                    <a:pt x="12700" y="3107690"/>
                  </a:cubicBezTo>
                  <a:lnTo>
                    <a:pt x="12700" y="199390"/>
                  </a:lnTo>
                  <a:lnTo>
                    <a:pt x="5895340" y="199390"/>
                  </a:lnTo>
                  <a:lnTo>
                    <a:pt x="5895340" y="3107690"/>
                  </a:lnTo>
                  <a:close/>
                  <a:moveTo>
                    <a:pt x="5895340" y="186690"/>
                  </a:moveTo>
                  <a:lnTo>
                    <a:pt x="12700" y="186690"/>
                  </a:lnTo>
                  <a:lnTo>
                    <a:pt x="12700" y="133350"/>
                  </a:lnTo>
                  <a:cubicBezTo>
                    <a:pt x="12700" y="67310"/>
                    <a:pt x="67310" y="12700"/>
                    <a:pt x="133350" y="12700"/>
                  </a:cubicBezTo>
                  <a:lnTo>
                    <a:pt x="5774690" y="12700"/>
                  </a:lnTo>
                  <a:cubicBezTo>
                    <a:pt x="5840730" y="12700"/>
                    <a:pt x="5895340" y="67310"/>
                    <a:pt x="5895340" y="133350"/>
                  </a:cubicBezTo>
                  <a:lnTo>
                    <a:pt x="5895340" y="186690"/>
                  </a:lnTo>
                  <a:close/>
                </a:path>
              </a:pathLst>
            </a:custGeom>
            <a:solidFill>
              <a:srgbClr val="000000"/>
            </a:solidFill>
          </p:spPr>
        </p:sp>
        <p:sp>
          <p:nvSpPr>
            <p:cNvPr id="11" name="Freeform 11"/>
            <p:cNvSpPr/>
            <p:nvPr/>
          </p:nvSpPr>
          <p:spPr>
            <a:xfrm>
              <a:off x="149860" y="73660"/>
              <a:ext cx="299720" cy="63500"/>
            </a:xfrm>
            <a:custGeom>
              <a:avLst/>
              <a:gdLst/>
              <a:ahLst/>
              <a:cxnLst/>
              <a:rect l="l" t="t" r="r" b="b"/>
              <a:pathLst>
                <a:path w="299720" h="63500">
                  <a:moveTo>
                    <a:pt x="118110" y="0"/>
                  </a:moveTo>
                  <a:lnTo>
                    <a:pt x="181610" y="0"/>
                  </a:lnTo>
                  <a:lnTo>
                    <a:pt x="181610" y="63500"/>
                  </a:lnTo>
                  <a:lnTo>
                    <a:pt x="118110" y="63500"/>
                  </a:lnTo>
                  <a:lnTo>
                    <a:pt x="118110" y="0"/>
                  </a:lnTo>
                  <a:close/>
                  <a:moveTo>
                    <a:pt x="31750" y="0"/>
                  </a:moveTo>
                  <a:cubicBezTo>
                    <a:pt x="49530" y="0"/>
                    <a:pt x="63500" y="13970"/>
                    <a:pt x="63500" y="31750"/>
                  </a:cubicBezTo>
                  <a:cubicBezTo>
                    <a:pt x="63500" y="49530"/>
                    <a:pt x="49530" y="63500"/>
                    <a:pt x="31750" y="63500"/>
                  </a:cubicBezTo>
                  <a:cubicBezTo>
                    <a:pt x="13970" y="63500"/>
                    <a:pt x="0" y="49530"/>
                    <a:pt x="0" y="31750"/>
                  </a:cubicBezTo>
                  <a:cubicBezTo>
                    <a:pt x="0" y="13970"/>
                    <a:pt x="13970" y="0"/>
                    <a:pt x="31750" y="0"/>
                  </a:cubicBezTo>
                  <a:close/>
                  <a:moveTo>
                    <a:pt x="267970" y="0"/>
                  </a:moveTo>
                  <a:lnTo>
                    <a:pt x="236220" y="63500"/>
                  </a:lnTo>
                  <a:lnTo>
                    <a:pt x="299720" y="63500"/>
                  </a:lnTo>
                  <a:lnTo>
                    <a:pt x="267970" y="0"/>
                  </a:lnTo>
                  <a:close/>
                </a:path>
              </a:pathLst>
            </a:custGeom>
            <a:solidFill>
              <a:srgbClr val="484FA2"/>
            </a:solidFill>
          </p:spPr>
        </p:sp>
        <p:sp>
          <p:nvSpPr>
            <p:cNvPr id="12" name="Freeform 12"/>
            <p:cNvSpPr/>
            <p:nvPr/>
          </p:nvSpPr>
          <p:spPr>
            <a:xfrm>
              <a:off x="591820" y="88900"/>
              <a:ext cx="5175250" cy="33020"/>
            </a:xfrm>
            <a:custGeom>
              <a:avLst/>
              <a:gdLst/>
              <a:ahLst/>
              <a:cxnLst/>
              <a:rect l="l" t="t" r="r" b="b"/>
              <a:pathLst>
                <a:path w="5175250" h="33020">
                  <a:moveTo>
                    <a:pt x="5158740" y="33020"/>
                  </a:moveTo>
                  <a:lnTo>
                    <a:pt x="16510" y="33020"/>
                  </a:lnTo>
                  <a:cubicBezTo>
                    <a:pt x="7620" y="33020"/>
                    <a:pt x="0" y="25400"/>
                    <a:pt x="0" y="16510"/>
                  </a:cubicBezTo>
                  <a:lnTo>
                    <a:pt x="0" y="16510"/>
                  </a:lnTo>
                  <a:cubicBezTo>
                    <a:pt x="0" y="7620"/>
                    <a:pt x="7620" y="0"/>
                    <a:pt x="16510" y="0"/>
                  </a:cubicBezTo>
                  <a:lnTo>
                    <a:pt x="5158740" y="0"/>
                  </a:lnTo>
                  <a:cubicBezTo>
                    <a:pt x="5167630" y="0"/>
                    <a:pt x="5175250" y="7620"/>
                    <a:pt x="5175250" y="16510"/>
                  </a:cubicBezTo>
                  <a:lnTo>
                    <a:pt x="5175250" y="16510"/>
                  </a:lnTo>
                  <a:cubicBezTo>
                    <a:pt x="5173980" y="25400"/>
                    <a:pt x="5167630" y="33020"/>
                    <a:pt x="5158740" y="33020"/>
                  </a:cubicBezTo>
                  <a:close/>
                </a:path>
              </a:pathLst>
            </a:custGeom>
            <a:solidFill>
              <a:srgbClr val="F26D6F"/>
            </a:solidFill>
          </p:spPr>
        </p:sp>
      </p:grpSp>
      <p:sp>
        <p:nvSpPr>
          <p:cNvPr id="13" name="TextBox 13"/>
          <p:cNvSpPr txBox="1"/>
          <p:nvPr/>
        </p:nvSpPr>
        <p:spPr>
          <a:xfrm>
            <a:off x="11861789" y="2324100"/>
            <a:ext cx="5649491" cy="491490"/>
          </a:xfrm>
          <a:prstGeom prst="rect">
            <a:avLst/>
          </a:prstGeom>
        </p:spPr>
        <p:txBody>
          <a:bodyPr lIns="0" tIns="0" rIns="0" bIns="0" rtlCol="0" anchor="t">
            <a:spAutoFit/>
          </a:bodyPr>
          <a:lstStyle/>
          <a:p>
            <a:pPr algn="just">
              <a:lnSpc>
                <a:spcPts val="3600"/>
              </a:lnSpc>
            </a:pPr>
            <a:r>
              <a:rPr lang="en-US" sz="3600">
                <a:solidFill>
                  <a:srgbClr val="000000"/>
                </a:solidFill>
                <a:latin typeface="Roboto"/>
              </a:rPr>
              <a:t>LOCAL SERVER HOSTING</a:t>
            </a:r>
          </a:p>
        </p:txBody>
      </p:sp>
      <p:sp>
        <p:nvSpPr>
          <p:cNvPr id="14" name="TextBox 14"/>
          <p:cNvSpPr txBox="1"/>
          <p:nvPr/>
        </p:nvSpPr>
        <p:spPr>
          <a:xfrm>
            <a:off x="11861789" y="2901315"/>
            <a:ext cx="5620916" cy="1382395"/>
          </a:xfrm>
          <a:prstGeom prst="rect">
            <a:avLst/>
          </a:prstGeom>
        </p:spPr>
        <p:txBody>
          <a:bodyPr lIns="0" tIns="0" rIns="0" bIns="0" rtlCol="0" anchor="t">
            <a:spAutoFit/>
          </a:bodyPr>
          <a:lstStyle/>
          <a:p>
            <a:pPr algn="just">
              <a:lnSpc>
                <a:spcPts val="5300"/>
              </a:lnSpc>
            </a:pPr>
            <a:r>
              <a:rPr lang="en-US" sz="5300">
                <a:solidFill>
                  <a:srgbClr val="E99C2E"/>
                </a:solidFill>
                <a:latin typeface="Roboto Bold"/>
              </a:rPr>
              <a:t>USBWebserver v10</a:t>
            </a:r>
          </a:p>
        </p:txBody>
      </p:sp>
      <p:sp>
        <p:nvSpPr>
          <p:cNvPr id="15" name="TextBox 12">
            <a:extLst>
              <a:ext uri="{FF2B5EF4-FFF2-40B4-BE49-F238E27FC236}">
                <a16:creationId xmlns:a16="http://schemas.microsoft.com/office/drawing/2014/main" id="{F6BA6BE0-135A-8397-0A95-DBAEDE05F816}"/>
              </a:ext>
            </a:extLst>
          </p:cNvPr>
          <p:cNvSpPr txBox="1"/>
          <p:nvPr/>
        </p:nvSpPr>
        <p:spPr>
          <a:xfrm>
            <a:off x="11861790" y="4378241"/>
            <a:ext cx="5776930" cy="3679212"/>
          </a:xfrm>
          <a:prstGeom prst="rect">
            <a:avLst/>
          </a:prstGeom>
        </p:spPr>
        <p:txBody>
          <a:bodyPr wrap="square" lIns="0" tIns="0" rIns="0" bIns="0" rtlCol="0" anchor="t">
            <a:spAutoFit/>
          </a:bodyPr>
          <a:lstStyle/>
          <a:p>
            <a:pPr algn="just">
              <a:lnSpc>
                <a:spcPts val="3220"/>
              </a:lnSpc>
              <a:spcBef>
                <a:spcPct val="0"/>
              </a:spcBef>
            </a:pPr>
            <a:r>
              <a:rPr lang="en-US" sz="2300" dirty="0">
                <a:solidFill>
                  <a:srgbClr val="000000"/>
                </a:solidFill>
                <a:latin typeface="Nunito"/>
              </a:rPr>
              <a:t>We have used </a:t>
            </a:r>
            <a:r>
              <a:rPr lang="en-US" sz="2300" dirty="0" err="1">
                <a:solidFill>
                  <a:srgbClr val="000000"/>
                </a:solidFill>
                <a:latin typeface="Nunito"/>
              </a:rPr>
              <a:t>USBWebserver</a:t>
            </a:r>
            <a:r>
              <a:rPr lang="en-US" sz="2300" dirty="0">
                <a:solidFill>
                  <a:srgbClr val="000000"/>
                </a:solidFill>
                <a:latin typeface="Nunito"/>
              </a:rPr>
              <a:t> v10 to locally host our website. It is a portable web server software that allows users to run PHP and Apache on Windows operating systems. One of the main benefits of </a:t>
            </a:r>
            <a:r>
              <a:rPr lang="en-US" sz="2300" dirty="0" err="1">
                <a:solidFill>
                  <a:srgbClr val="000000"/>
                </a:solidFill>
                <a:latin typeface="Nunito"/>
              </a:rPr>
              <a:t>USBWebserver</a:t>
            </a:r>
            <a:r>
              <a:rPr lang="en-US" sz="2300" dirty="0">
                <a:solidFill>
                  <a:srgbClr val="000000"/>
                </a:solidFill>
                <a:latin typeface="Nunito"/>
              </a:rPr>
              <a:t> is its portability. Users can run it directly from a USB drive, without having to install any software on their computer.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93412" y="1912517"/>
            <a:ext cx="15089422" cy="8192271"/>
            <a:chOff x="0" y="0"/>
            <a:chExt cx="23275290" cy="12636500"/>
          </a:xfrm>
        </p:grpSpPr>
        <p:sp>
          <p:nvSpPr>
            <p:cNvPr id="3" name="Freeform 3"/>
            <p:cNvSpPr/>
            <p:nvPr/>
          </p:nvSpPr>
          <p:spPr>
            <a:xfrm>
              <a:off x="31750" y="34290"/>
              <a:ext cx="23230839" cy="12569190"/>
            </a:xfrm>
            <a:custGeom>
              <a:avLst/>
              <a:gdLst/>
              <a:ahLst/>
              <a:cxnLst/>
              <a:rect l="l" t="t" r="r" b="b"/>
              <a:pathLst>
                <a:path w="23230839" h="12569190">
                  <a:moveTo>
                    <a:pt x="23230839" y="12569190"/>
                  </a:moveTo>
                  <a:lnTo>
                    <a:pt x="1456690" y="12569190"/>
                  </a:lnTo>
                  <a:cubicBezTo>
                    <a:pt x="652780" y="12569190"/>
                    <a:pt x="0" y="11916410"/>
                    <a:pt x="0" y="11112500"/>
                  </a:cubicBezTo>
                  <a:lnTo>
                    <a:pt x="0" y="0"/>
                  </a:lnTo>
                  <a:lnTo>
                    <a:pt x="21774150" y="0"/>
                  </a:lnTo>
                  <a:cubicBezTo>
                    <a:pt x="22578061" y="0"/>
                    <a:pt x="23230839" y="652780"/>
                    <a:pt x="23230839" y="1456690"/>
                  </a:cubicBezTo>
                  <a:lnTo>
                    <a:pt x="23230839" y="12569190"/>
                  </a:lnTo>
                  <a:close/>
                </a:path>
              </a:pathLst>
            </a:custGeom>
            <a:solidFill>
              <a:srgbClr val="E99C2E"/>
            </a:solidFill>
            <a:ln w="12700">
              <a:solidFill>
                <a:srgbClr val="000000"/>
              </a:solidFill>
            </a:ln>
          </p:spPr>
        </p:sp>
      </p:grpSp>
      <p:grpSp>
        <p:nvGrpSpPr>
          <p:cNvPr id="4" name="Group 4"/>
          <p:cNvGrpSpPr>
            <a:grpSpLocks noChangeAspect="1"/>
          </p:cNvGrpSpPr>
          <p:nvPr/>
        </p:nvGrpSpPr>
        <p:grpSpPr>
          <a:xfrm>
            <a:off x="1405166" y="1442510"/>
            <a:ext cx="15089422" cy="8192271"/>
            <a:chOff x="0" y="0"/>
            <a:chExt cx="23275290" cy="12636500"/>
          </a:xfrm>
        </p:grpSpPr>
        <p:sp>
          <p:nvSpPr>
            <p:cNvPr id="5" name="Freeform 5"/>
            <p:cNvSpPr/>
            <p:nvPr/>
          </p:nvSpPr>
          <p:spPr>
            <a:xfrm>
              <a:off x="31750" y="34290"/>
              <a:ext cx="23230839" cy="12569190"/>
            </a:xfrm>
            <a:custGeom>
              <a:avLst/>
              <a:gdLst/>
              <a:ahLst/>
              <a:cxnLst/>
              <a:rect l="l" t="t" r="r" b="b"/>
              <a:pathLst>
                <a:path w="23230839" h="12569190">
                  <a:moveTo>
                    <a:pt x="23230839" y="12569190"/>
                  </a:moveTo>
                  <a:lnTo>
                    <a:pt x="1456690" y="12569190"/>
                  </a:lnTo>
                  <a:cubicBezTo>
                    <a:pt x="652780" y="12569190"/>
                    <a:pt x="0" y="11916410"/>
                    <a:pt x="0" y="11112500"/>
                  </a:cubicBezTo>
                  <a:lnTo>
                    <a:pt x="0" y="0"/>
                  </a:lnTo>
                  <a:lnTo>
                    <a:pt x="21774150" y="0"/>
                  </a:lnTo>
                  <a:cubicBezTo>
                    <a:pt x="22578061" y="0"/>
                    <a:pt x="23230839" y="652780"/>
                    <a:pt x="23230839" y="1456690"/>
                  </a:cubicBezTo>
                  <a:lnTo>
                    <a:pt x="23230839" y="12569190"/>
                  </a:lnTo>
                  <a:close/>
                </a:path>
              </a:pathLst>
            </a:custGeom>
            <a:blipFill>
              <a:blip r:embed="rId2"/>
              <a:stretch>
                <a:fillRect t="-830" b="-830"/>
              </a:stretch>
            </a:blip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9425"/>
          <a:stretch>
            <a:fillRect/>
          </a:stretch>
        </p:blipFill>
        <p:spPr>
          <a:xfrm>
            <a:off x="16677409" y="0"/>
            <a:ext cx="1610591" cy="2159454"/>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828" r="29425"/>
          <a:stretch>
            <a:fillRect/>
          </a:stretch>
        </p:blipFill>
        <p:spPr>
          <a:xfrm>
            <a:off x="-4651" y="8102348"/>
            <a:ext cx="1180913" cy="2159454"/>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0" y="30511"/>
            <a:ext cx="2354368" cy="2354368"/>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787698" y="2305708"/>
            <a:ext cx="712604" cy="712604"/>
          </a:xfrm>
          <a:prstGeom prst="rect">
            <a:avLst/>
          </a:prstGeom>
        </p:spPr>
      </p:pic>
      <p:sp>
        <p:nvSpPr>
          <p:cNvPr id="10" name="TextBox 10"/>
          <p:cNvSpPr txBox="1"/>
          <p:nvPr/>
        </p:nvSpPr>
        <p:spPr>
          <a:xfrm>
            <a:off x="3875452" y="318362"/>
            <a:ext cx="10537096" cy="761365"/>
          </a:xfrm>
          <a:prstGeom prst="rect">
            <a:avLst/>
          </a:prstGeom>
        </p:spPr>
        <p:txBody>
          <a:bodyPr lIns="0" tIns="0" rIns="0" bIns="0" rtlCol="0" anchor="t">
            <a:spAutoFit/>
          </a:bodyPr>
          <a:lstStyle/>
          <a:p>
            <a:pPr algn="ctr">
              <a:lnSpc>
                <a:spcPts val="5600"/>
              </a:lnSpc>
            </a:pPr>
            <a:r>
              <a:rPr lang="en-US" sz="5600">
                <a:solidFill>
                  <a:srgbClr val="E99C2E"/>
                </a:solidFill>
                <a:latin typeface="Roboto Bold"/>
              </a:rPr>
              <a:t>SHOPPING PAGE</a:t>
            </a:r>
          </a:p>
        </p:txBody>
      </p:sp>
      <p:sp>
        <p:nvSpPr>
          <p:cNvPr id="11" name="AutoShape 11"/>
          <p:cNvSpPr/>
          <p:nvPr/>
        </p:nvSpPr>
        <p:spPr>
          <a:xfrm rot="-10799999">
            <a:off x="9500302" y="2623910"/>
            <a:ext cx="615360" cy="0"/>
          </a:xfrm>
          <a:prstGeom prst="line">
            <a:avLst/>
          </a:prstGeom>
          <a:ln w="38100" cap="flat">
            <a:solidFill>
              <a:srgbClr val="000000"/>
            </a:solidFill>
            <a:prstDash val="solid"/>
            <a:headEnd type="none" w="sm" len="sm"/>
            <a:tailEnd type="triangle" w="lg" len="med"/>
          </a:ln>
        </p:spPr>
      </p:sp>
      <p:sp>
        <p:nvSpPr>
          <p:cNvPr id="12" name="TextBox 12"/>
          <p:cNvSpPr txBox="1"/>
          <p:nvPr/>
        </p:nvSpPr>
        <p:spPr>
          <a:xfrm>
            <a:off x="10260710" y="2524849"/>
            <a:ext cx="1720689" cy="255271"/>
          </a:xfrm>
          <a:prstGeom prst="rect">
            <a:avLst/>
          </a:prstGeom>
        </p:spPr>
        <p:txBody>
          <a:bodyPr lIns="0" tIns="0" rIns="0" bIns="0" rtlCol="0" anchor="t">
            <a:spAutoFit/>
          </a:bodyPr>
          <a:lstStyle/>
          <a:p>
            <a:pPr algn="just">
              <a:lnSpc>
                <a:spcPts val="1800"/>
              </a:lnSpc>
            </a:pPr>
            <a:r>
              <a:rPr lang="en-US" sz="1800">
                <a:solidFill>
                  <a:srgbClr val="000000"/>
                </a:solidFill>
                <a:latin typeface="Roboto"/>
              </a:rPr>
              <a:t>WHEN CLICKED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93412" y="1912517"/>
            <a:ext cx="15089422" cy="8192271"/>
            <a:chOff x="0" y="0"/>
            <a:chExt cx="23275290" cy="12636500"/>
          </a:xfrm>
        </p:grpSpPr>
        <p:sp>
          <p:nvSpPr>
            <p:cNvPr id="3" name="Freeform 3"/>
            <p:cNvSpPr/>
            <p:nvPr/>
          </p:nvSpPr>
          <p:spPr>
            <a:xfrm>
              <a:off x="31750" y="34290"/>
              <a:ext cx="23230839" cy="12569190"/>
            </a:xfrm>
            <a:custGeom>
              <a:avLst/>
              <a:gdLst/>
              <a:ahLst/>
              <a:cxnLst/>
              <a:rect l="l" t="t" r="r" b="b"/>
              <a:pathLst>
                <a:path w="23230839" h="12569190">
                  <a:moveTo>
                    <a:pt x="23230839" y="12569190"/>
                  </a:moveTo>
                  <a:lnTo>
                    <a:pt x="1456690" y="12569190"/>
                  </a:lnTo>
                  <a:cubicBezTo>
                    <a:pt x="652780" y="12569190"/>
                    <a:pt x="0" y="11916410"/>
                    <a:pt x="0" y="11112500"/>
                  </a:cubicBezTo>
                  <a:lnTo>
                    <a:pt x="0" y="0"/>
                  </a:lnTo>
                  <a:lnTo>
                    <a:pt x="21774150" y="0"/>
                  </a:lnTo>
                  <a:cubicBezTo>
                    <a:pt x="22578061" y="0"/>
                    <a:pt x="23230839" y="652780"/>
                    <a:pt x="23230839" y="1456690"/>
                  </a:cubicBezTo>
                  <a:lnTo>
                    <a:pt x="23230839" y="12569190"/>
                  </a:lnTo>
                  <a:close/>
                </a:path>
              </a:pathLst>
            </a:custGeom>
            <a:solidFill>
              <a:srgbClr val="E99C2E"/>
            </a:solidFill>
            <a:ln w="12700">
              <a:solidFill>
                <a:srgbClr val="000000"/>
              </a:solidFill>
            </a:ln>
          </p:spPr>
        </p:sp>
      </p:grpSp>
      <p:grpSp>
        <p:nvGrpSpPr>
          <p:cNvPr id="4" name="Group 4"/>
          <p:cNvGrpSpPr>
            <a:grpSpLocks noChangeAspect="1"/>
          </p:cNvGrpSpPr>
          <p:nvPr/>
        </p:nvGrpSpPr>
        <p:grpSpPr>
          <a:xfrm>
            <a:off x="1405166" y="1442510"/>
            <a:ext cx="15089422" cy="8192271"/>
            <a:chOff x="0" y="0"/>
            <a:chExt cx="23275290" cy="12636500"/>
          </a:xfrm>
        </p:grpSpPr>
        <p:sp>
          <p:nvSpPr>
            <p:cNvPr id="5" name="Freeform 5"/>
            <p:cNvSpPr/>
            <p:nvPr/>
          </p:nvSpPr>
          <p:spPr>
            <a:xfrm>
              <a:off x="31750" y="34290"/>
              <a:ext cx="23230839" cy="12569190"/>
            </a:xfrm>
            <a:custGeom>
              <a:avLst/>
              <a:gdLst/>
              <a:ahLst/>
              <a:cxnLst/>
              <a:rect l="l" t="t" r="r" b="b"/>
              <a:pathLst>
                <a:path w="23230839" h="12569190">
                  <a:moveTo>
                    <a:pt x="23230839" y="12569190"/>
                  </a:moveTo>
                  <a:lnTo>
                    <a:pt x="1456690" y="12569190"/>
                  </a:lnTo>
                  <a:cubicBezTo>
                    <a:pt x="652780" y="12569190"/>
                    <a:pt x="0" y="11916410"/>
                    <a:pt x="0" y="11112500"/>
                  </a:cubicBezTo>
                  <a:lnTo>
                    <a:pt x="0" y="0"/>
                  </a:lnTo>
                  <a:lnTo>
                    <a:pt x="21774150" y="0"/>
                  </a:lnTo>
                  <a:cubicBezTo>
                    <a:pt x="22578061" y="0"/>
                    <a:pt x="23230839" y="652780"/>
                    <a:pt x="23230839" y="1456690"/>
                  </a:cubicBezTo>
                  <a:lnTo>
                    <a:pt x="23230839" y="12569190"/>
                  </a:lnTo>
                  <a:close/>
                </a:path>
              </a:pathLst>
            </a:custGeom>
            <a:blipFill>
              <a:blip r:embed="rId2"/>
              <a:stretch>
                <a:fillRect t="-798" b="-798"/>
              </a:stretch>
            </a:blip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9425"/>
          <a:stretch>
            <a:fillRect/>
          </a:stretch>
        </p:blipFill>
        <p:spPr>
          <a:xfrm>
            <a:off x="16677409" y="0"/>
            <a:ext cx="1610591" cy="2159454"/>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828" r="29425"/>
          <a:stretch>
            <a:fillRect/>
          </a:stretch>
        </p:blipFill>
        <p:spPr>
          <a:xfrm>
            <a:off x="-4651" y="8102348"/>
            <a:ext cx="1180913" cy="2159454"/>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0" y="30511"/>
            <a:ext cx="2354368" cy="2354368"/>
          </a:xfrm>
          <a:prstGeom prst="rect">
            <a:avLst/>
          </a:prstGeom>
        </p:spPr>
      </p:pic>
      <p:sp>
        <p:nvSpPr>
          <p:cNvPr id="9" name="TextBox 9"/>
          <p:cNvSpPr txBox="1"/>
          <p:nvPr/>
        </p:nvSpPr>
        <p:spPr>
          <a:xfrm>
            <a:off x="5797470" y="103859"/>
            <a:ext cx="6693061" cy="552450"/>
          </a:xfrm>
          <a:prstGeom prst="rect">
            <a:avLst/>
          </a:prstGeom>
        </p:spPr>
        <p:txBody>
          <a:bodyPr lIns="0" tIns="0" rIns="0" bIns="0" rtlCol="0" anchor="t">
            <a:spAutoFit/>
          </a:bodyPr>
          <a:lstStyle/>
          <a:p>
            <a:pPr algn="ctr">
              <a:lnSpc>
                <a:spcPts val="4320"/>
              </a:lnSpc>
            </a:pPr>
            <a:r>
              <a:rPr lang="en-US" sz="3600">
                <a:solidFill>
                  <a:srgbClr val="000000"/>
                </a:solidFill>
                <a:latin typeface="Roboto Bold"/>
              </a:rPr>
              <a:t>IMPLEMENTING FILTERS</a:t>
            </a:r>
          </a:p>
        </p:txBody>
      </p:sp>
      <p:sp>
        <p:nvSpPr>
          <p:cNvPr id="10" name="TextBox 10"/>
          <p:cNvSpPr txBox="1"/>
          <p:nvPr/>
        </p:nvSpPr>
        <p:spPr>
          <a:xfrm>
            <a:off x="3875452" y="792269"/>
            <a:ext cx="10537096" cy="621666"/>
          </a:xfrm>
          <a:prstGeom prst="rect">
            <a:avLst/>
          </a:prstGeom>
        </p:spPr>
        <p:txBody>
          <a:bodyPr lIns="0" tIns="0" rIns="0" bIns="0" rtlCol="0" anchor="t">
            <a:spAutoFit/>
          </a:bodyPr>
          <a:lstStyle/>
          <a:p>
            <a:pPr algn="ctr">
              <a:lnSpc>
                <a:spcPts val="4600"/>
              </a:lnSpc>
            </a:pPr>
            <a:r>
              <a:rPr lang="en-US" sz="4600">
                <a:solidFill>
                  <a:srgbClr val="E99C2E"/>
                </a:solidFill>
                <a:latin typeface="Roboto"/>
              </a:rPr>
              <a:t>BESTSELLERS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793412" y="1912517"/>
            <a:ext cx="15089422" cy="8192271"/>
            <a:chOff x="0" y="0"/>
            <a:chExt cx="23275290" cy="12636500"/>
          </a:xfrm>
        </p:grpSpPr>
        <p:sp>
          <p:nvSpPr>
            <p:cNvPr id="3" name="Freeform 3"/>
            <p:cNvSpPr/>
            <p:nvPr/>
          </p:nvSpPr>
          <p:spPr>
            <a:xfrm>
              <a:off x="31750" y="34290"/>
              <a:ext cx="23230839" cy="12569190"/>
            </a:xfrm>
            <a:custGeom>
              <a:avLst/>
              <a:gdLst/>
              <a:ahLst/>
              <a:cxnLst/>
              <a:rect l="l" t="t" r="r" b="b"/>
              <a:pathLst>
                <a:path w="23230839" h="12569190">
                  <a:moveTo>
                    <a:pt x="23230839" y="12569190"/>
                  </a:moveTo>
                  <a:lnTo>
                    <a:pt x="1456690" y="12569190"/>
                  </a:lnTo>
                  <a:cubicBezTo>
                    <a:pt x="652780" y="12569190"/>
                    <a:pt x="0" y="11916410"/>
                    <a:pt x="0" y="11112500"/>
                  </a:cubicBezTo>
                  <a:lnTo>
                    <a:pt x="0" y="0"/>
                  </a:lnTo>
                  <a:lnTo>
                    <a:pt x="21774150" y="0"/>
                  </a:lnTo>
                  <a:cubicBezTo>
                    <a:pt x="22578061" y="0"/>
                    <a:pt x="23230839" y="652780"/>
                    <a:pt x="23230839" y="1456690"/>
                  </a:cubicBezTo>
                  <a:lnTo>
                    <a:pt x="23230839" y="12569190"/>
                  </a:lnTo>
                  <a:close/>
                </a:path>
              </a:pathLst>
            </a:custGeom>
            <a:solidFill>
              <a:srgbClr val="E99C2E"/>
            </a:solidFill>
            <a:ln w="12700">
              <a:solidFill>
                <a:srgbClr val="000000"/>
              </a:solidFill>
            </a:ln>
          </p:spPr>
        </p:sp>
      </p:grpSp>
      <p:grpSp>
        <p:nvGrpSpPr>
          <p:cNvPr id="4" name="Group 4"/>
          <p:cNvGrpSpPr>
            <a:grpSpLocks noChangeAspect="1"/>
          </p:cNvGrpSpPr>
          <p:nvPr/>
        </p:nvGrpSpPr>
        <p:grpSpPr>
          <a:xfrm>
            <a:off x="1405166" y="1442510"/>
            <a:ext cx="15089422" cy="8192271"/>
            <a:chOff x="0" y="0"/>
            <a:chExt cx="23275290" cy="12636500"/>
          </a:xfrm>
        </p:grpSpPr>
        <p:sp>
          <p:nvSpPr>
            <p:cNvPr id="5" name="Freeform 5"/>
            <p:cNvSpPr/>
            <p:nvPr/>
          </p:nvSpPr>
          <p:spPr>
            <a:xfrm>
              <a:off x="31750" y="34290"/>
              <a:ext cx="23230839" cy="12569190"/>
            </a:xfrm>
            <a:custGeom>
              <a:avLst/>
              <a:gdLst/>
              <a:ahLst/>
              <a:cxnLst/>
              <a:rect l="l" t="t" r="r" b="b"/>
              <a:pathLst>
                <a:path w="23230839" h="12569190">
                  <a:moveTo>
                    <a:pt x="23230839" y="12569190"/>
                  </a:moveTo>
                  <a:lnTo>
                    <a:pt x="1456690" y="12569190"/>
                  </a:lnTo>
                  <a:cubicBezTo>
                    <a:pt x="652780" y="12569190"/>
                    <a:pt x="0" y="11916410"/>
                    <a:pt x="0" y="11112500"/>
                  </a:cubicBezTo>
                  <a:lnTo>
                    <a:pt x="0" y="0"/>
                  </a:lnTo>
                  <a:lnTo>
                    <a:pt x="21774150" y="0"/>
                  </a:lnTo>
                  <a:cubicBezTo>
                    <a:pt x="22578061" y="0"/>
                    <a:pt x="23230839" y="652780"/>
                    <a:pt x="23230839" y="1456690"/>
                  </a:cubicBezTo>
                  <a:lnTo>
                    <a:pt x="23230839" y="12569190"/>
                  </a:lnTo>
                  <a:close/>
                </a:path>
              </a:pathLst>
            </a:custGeom>
            <a:blipFill>
              <a:blip r:embed="rId2"/>
              <a:stretch>
                <a:fillRect t="-727" b="-727"/>
              </a:stretch>
            </a:blip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9425"/>
          <a:stretch>
            <a:fillRect/>
          </a:stretch>
        </p:blipFill>
        <p:spPr>
          <a:xfrm>
            <a:off x="16677409" y="0"/>
            <a:ext cx="1610591" cy="2159454"/>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828" r="29425"/>
          <a:stretch>
            <a:fillRect/>
          </a:stretch>
        </p:blipFill>
        <p:spPr>
          <a:xfrm>
            <a:off x="-4651" y="8102348"/>
            <a:ext cx="1180913" cy="2159454"/>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0" y="30511"/>
            <a:ext cx="2354368" cy="2354368"/>
          </a:xfrm>
          <a:prstGeom prst="rect">
            <a:avLst/>
          </a:prstGeom>
        </p:spPr>
      </p:pic>
      <p:sp>
        <p:nvSpPr>
          <p:cNvPr id="9" name="TextBox 9"/>
          <p:cNvSpPr txBox="1"/>
          <p:nvPr/>
        </p:nvSpPr>
        <p:spPr>
          <a:xfrm>
            <a:off x="5797470" y="103859"/>
            <a:ext cx="6693061" cy="552450"/>
          </a:xfrm>
          <a:prstGeom prst="rect">
            <a:avLst/>
          </a:prstGeom>
        </p:spPr>
        <p:txBody>
          <a:bodyPr lIns="0" tIns="0" rIns="0" bIns="0" rtlCol="0" anchor="t">
            <a:spAutoFit/>
          </a:bodyPr>
          <a:lstStyle/>
          <a:p>
            <a:pPr algn="ctr">
              <a:lnSpc>
                <a:spcPts val="4320"/>
              </a:lnSpc>
            </a:pPr>
            <a:r>
              <a:rPr lang="en-US" sz="3600">
                <a:solidFill>
                  <a:srgbClr val="000000"/>
                </a:solidFill>
                <a:latin typeface="Roboto Bold"/>
              </a:rPr>
              <a:t>IMPLEMENTING FILTERS</a:t>
            </a:r>
          </a:p>
        </p:txBody>
      </p:sp>
      <p:sp>
        <p:nvSpPr>
          <p:cNvPr id="10" name="TextBox 10"/>
          <p:cNvSpPr txBox="1"/>
          <p:nvPr/>
        </p:nvSpPr>
        <p:spPr>
          <a:xfrm>
            <a:off x="3875452" y="792269"/>
            <a:ext cx="10537096" cy="621666"/>
          </a:xfrm>
          <a:prstGeom prst="rect">
            <a:avLst/>
          </a:prstGeom>
        </p:spPr>
        <p:txBody>
          <a:bodyPr lIns="0" tIns="0" rIns="0" bIns="0" rtlCol="0" anchor="t">
            <a:spAutoFit/>
          </a:bodyPr>
          <a:lstStyle/>
          <a:p>
            <a:pPr algn="ctr">
              <a:lnSpc>
                <a:spcPts val="4600"/>
              </a:lnSpc>
            </a:pPr>
            <a:r>
              <a:rPr lang="en-US" sz="4600">
                <a:solidFill>
                  <a:srgbClr val="E99C2E"/>
                </a:solidFill>
                <a:latin typeface="Roboto"/>
              </a:rPr>
              <a:t>PRICE: LOW TO HIGH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943157" y="7951682"/>
            <a:ext cx="2354368" cy="235436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9050" y="0"/>
            <a:ext cx="1466401" cy="2932801"/>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54692" y="136630"/>
            <a:ext cx="1265879" cy="1265879"/>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26169"/>
          <a:stretch>
            <a:fillRect/>
          </a:stretch>
        </p:blipFill>
        <p:spPr>
          <a:xfrm>
            <a:off x="8346356" y="8939966"/>
            <a:ext cx="2185839" cy="1537534"/>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29425"/>
          <a:stretch>
            <a:fillRect/>
          </a:stretch>
        </p:blipFill>
        <p:spPr>
          <a:xfrm>
            <a:off x="16677409" y="0"/>
            <a:ext cx="1610591" cy="2159454"/>
          </a:xfrm>
          <a:prstGeom prst="rect">
            <a:avLst/>
          </a:prstGeom>
        </p:spPr>
      </p:pic>
      <p:sp>
        <p:nvSpPr>
          <p:cNvPr id="7" name="AutoShape 7"/>
          <p:cNvSpPr/>
          <p:nvPr/>
        </p:nvSpPr>
        <p:spPr>
          <a:xfrm>
            <a:off x="733200" y="5988627"/>
            <a:ext cx="16749504" cy="0"/>
          </a:xfrm>
          <a:prstGeom prst="line">
            <a:avLst/>
          </a:prstGeom>
          <a:ln w="76200" cap="flat">
            <a:solidFill>
              <a:srgbClr val="E99C2E"/>
            </a:solidFill>
            <a:prstDash val="solid"/>
            <a:headEnd type="none" w="sm" len="sm"/>
            <a:tailEnd type="none" w="sm" len="sm"/>
          </a:ln>
        </p:spPr>
      </p:sp>
      <p:sp>
        <p:nvSpPr>
          <p:cNvPr id="8" name="TextBox 8"/>
          <p:cNvSpPr txBox="1"/>
          <p:nvPr/>
        </p:nvSpPr>
        <p:spPr>
          <a:xfrm>
            <a:off x="2645410" y="681840"/>
            <a:ext cx="12997180" cy="798496"/>
          </a:xfrm>
          <a:prstGeom prst="rect">
            <a:avLst/>
          </a:prstGeom>
        </p:spPr>
        <p:txBody>
          <a:bodyPr lIns="0" tIns="0" rIns="0" bIns="0" rtlCol="0" anchor="t">
            <a:spAutoFit/>
          </a:bodyPr>
          <a:lstStyle/>
          <a:p>
            <a:pPr algn="ctr">
              <a:lnSpc>
                <a:spcPts val="5936"/>
              </a:lnSpc>
            </a:pPr>
            <a:r>
              <a:rPr lang="en-US" sz="5936">
                <a:solidFill>
                  <a:srgbClr val="E99C2E"/>
                </a:solidFill>
                <a:latin typeface="Roboto Bold"/>
              </a:rPr>
              <a:t>PROJECT MANAGEMENT TIMELINE</a:t>
            </a:r>
          </a:p>
        </p:txBody>
      </p:sp>
      <p:sp>
        <p:nvSpPr>
          <p:cNvPr id="9" name="AutoShape 9"/>
          <p:cNvSpPr/>
          <p:nvPr/>
        </p:nvSpPr>
        <p:spPr>
          <a:xfrm rot="5439745">
            <a:off x="827382" y="5151435"/>
            <a:ext cx="1647762" cy="0"/>
          </a:xfrm>
          <a:prstGeom prst="line">
            <a:avLst/>
          </a:prstGeom>
          <a:ln w="38100" cap="flat">
            <a:solidFill>
              <a:srgbClr val="E99C2E"/>
            </a:solidFill>
            <a:prstDash val="solid"/>
            <a:headEnd type="none" w="sm" len="sm"/>
            <a:tailEnd type="none" w="sm" len="sm"/>
          </a:ln>
        </p:spPr>
      </p:sp>
      <p:sp>
        <p:nvSpPr>
          <p:cNvPr id="10" name="AutoShape 10"/>
          <p:cNvSpPr/>
          <p:nvPr/>
        </p:nvSpPr>
        <p:spPr>
          <a:xfrm rot="5439745">
            <a:off x="2405574" y="6828102"/>
            <a:ext cx="1647762" cy="0"/>
          </a:xfrm>
          <a:prstGeom prst="line">
            <a:avLst/>
          </a:prstGeom>
          <a:ln w="38100" cap="flat">
            <a:solidFill>
              <a:srgbClr val="E99C2E"/>
            </a:solidFill>
            <a:prstDash val="solid"/>
            <a:headEnd type="none" w="sm" len="sm"/>
            <a:tailEnd type="none" w="sm" len="sm"/>
          </a:ln>
        </p:spPr>
      </p:sp>
      <p:sp>
        <p:nvSpPr>
          <p:cNvPr id="11" name="AutoShape 11"/>
          <p:cNvSpPr/>
          <p:nvPr/>
        </p:nvSpPr>
        <p:spPr>
          <a:xfrm rot="5439745">
            <a:off x="4343611" y="5141910"/>
            <a:ext cx="1647762" cy="0"/>
          </a:xfrm>
          <a:prstGeom prst="line">
            <a:avLst/>
          </a:prstGeom>
          <a:ln w="38100" cap="flat">
            <a:solidFill>
              <a:srgbClr val="E99C2E"/>
            </a:solidFill>
            <a:prstDash val="solid"/>
            <a:headEnd type="none" w="sm" len="sm"/>
            <a:tailEnd type="none" w="sm" len="sm"/>
          </a:ln>
        </p:spPr>
      </p:sp>
      <p:sp>
        <p:nvSpPr>
          <p:cNvPr id="12" name="AutoShape 12"/>
          <p:cNvSpPr/>
          <p:nvPr/>
        </p:nvSpPr>
        <p:spPr>
          <a:xfrm rot="5439745">
            <a:off x="6343890" y="6790002"/>
            <a:ext cx="1647762" cy="0"/>
          </a:xfrm>
          <a:prstGeom prst="line">
            <a:avLst/>
          </a:prstGeom>
          <a:ln w="38100" cap="flat">
            <a:solidFill>
              <a:srgbClr val="E99C2E"/>
            </a:solidFill>
            <a:prstDash val="solid"/>
            <a:headEnd type="none" w="sm" len="sm"/>
            <a:tailEnd type="none" w="sm" len="sm"/>
          </a:ln>
        </p:spPr>
      </p:sp>
      <p:sp>
        <p:nvSpPr>
          <p:cNvPr id="13" name="AutoShape 13"/>
          <p:cNvSpPr/>
          <p:nvPr/>
        </p:nvSpPr>
        <p:spPr>
          <a:xfrm rot="5439745">
            <a:off x="12081512" y="5218330"/>
            <a:ext cx="1647762" cy="0"/>
          </a:xfrm>
          <a:prstGeom prst="line">
            <a:avLst/>
          </a:prstGeom>
          <a:ln w="38100" cap="flat">
            <a:solidFill>
              <a:srgbClr val="E99C2E"/>
            </a:solidFill>
            <a:prstDash val="solid"/>
            <a:headEnd type="none" w="sm" len="sm"/>
            <a:tailEnd type="none" w="sm" len="sm"/>
          </a:ln>
        </p:spPr>
      </p:sp>
      <p:sp>
        <p:nvSpPr>
          <p:cNvPr id="14" name="AutoShape 14"/>
          <p:cNvSpPr/>
          <p:nvPr/>
        </p:nvSpPr>
        <p:spPr>
          <a:xfrm rot="5439745">
            <a:off x="10130219" y="6866202"/>
            <a:ext cx="1647762" cy="0"/>
          </a:xfrm>
          <a:prstGeom prst="line">
            <a:avLst/>
          </a:prstGeom>
          <a:ln w="38100" cap="flat">
            <a:solidFill>
              <a:srgbClr val="E99C2E"/>
            </a:solidFill>
            <a:prstDash val="solid"/>
            <a:headEnd type="none" w="sm" len="sm"/>
            <a:tailEnd type="none" w="sm" len="sm"/>
          </a:ln>
        </p:spPr>
      </p:sp>
      <p:sp>
        <p:nvSpPr>
          <p:cNvPr id="15" name="AutoShape 15"/>
          <p:cNvSpPr/>
          <p:nvPr/>
        </p:nvSpPr>
        <p:spPr>
          <a:xfrm rot="5439745">
            <a:off x="16019342" y="5218330"/>
            <a:ext cx="1647762" cy="0"/>
          </a:xfrm>
          <a:prstGeom prst="line">
            <a:avLst/>
          </a:prstGeom>
          <a:ln w="38100" cap="flat">
            <a:solidFill>
              <a:srgbClr val="E99C2E"/>
            </a:solidFill>
            <a:prstDash val="solid"/>
            <a:headEnd type="none" w="sm" len="sm"/>
            <a:tailEnd type="none" w="sm" len="sm"/>
          </a:ln>
        </p:spPr>
      </p:sp>
      <p:sp>
        <p:nvSpPr>
          <p:cNvPr id="16" name="AutoShape 16"/>
          <p:cNvSpPr/>
          <p:nvPr/>
        </p:nvSpPr>
        <p:spPr>
          <a:xfrm rot="5439745">
            <a:off x="8449885" y="5180010"/>
            <a:ext cx="1647762" cy="0"/>
          </a:xfrm>
          <a:prstGeom prst="line">
            <a:avLst/>
          </a:prstGeom>
          <a:ln w="38100" cap="flat">
            <a:solidFill>
              <a:srgbClr val="E99C2E"/>
            </a:solidFill>
            <a:prstDash val="solid"/>
            <a:headEnd type="none" w="sm" len="sm"/>
            <a:tailEnd type="none" w="sm" len="sm"/>
          </a:ln>
        </p:spPr>
      </p:sp>
      <p:sp>
        <p:nvSpPr>
          <p:cNvPr id="17" name="AutoShape 17"/>
          <p:cNvSpPr/>
          <p:nvPr/>
        </p:nvSpPr>
        <p:spPr>
          <a:xfrm rot="5439745">
            <a:off x="14220118" y="6828102"/>
            <a:ext cx="1647762" cy="0"/>
          </a:xfrm>
          <a:prstGeom prst="line">
            <a:avLst/>
          </a:prstGeom>
          <a:ln w="38100" cap="flat">
            <a:solidFill>
              <a:srgbClr val="E99C2E"/>
            </a:solidFill>
            <a:prstDash val="solid"/>
            <a:headEnd type="none" w="sm" len="sm"/>
            <a:tailEnd type="none" w="sm" len="sm"/>
          </a:ln>
        </p:spPr>
      </p:sp>
      <p:sp>
        <p:nvSpPr>
          <p:cNvPr id="18" name="TextBox 18"/>
          <p:cNvSpPr txBox="1"/>
          <p:nvPr/>
        </p:nvSpPr>
        <p:spPr>
          <a:xfrm>
            <a:off x="279557" y="2745634"/>
            <a:ext cx="2921324" cy="1298575"/>
          </a:xfrm>
          <a:prstGeom prst="rect">
            <a:avLst/>
          </a:prstGeom>
        </p:spPr>
        <p:txBody>
          <a:bodyPr lIns="0" tIns="0" rIns="0" bIns="0" rtlCol="0" anchor="t">
            <a:spAutoFit/>
          </a:bodyPr>
          <a:lstStyle/>
          <a:p>
            <a:pPr algn="ctr">
              <a:lnSpc>
                <a:spcPts val="3499"/>
              </a:lnSpc>
            </a:pPr>
            <a:r>
              <a:rPr lang="en-US" sz="2499">
                <a:solidFill>
                  <a:srgbClr val="000000"/>
                </a:solidFill>
                <a:latin typeface="Nunito"/>
              </a:rPr>
              <a:t>Choosing an E-commerce platform to create</a:t>
            </a:r>
          </a:p>
        </p:txBody>
      </p:sp>
      <p:sp>
        <p:nvSpPr>
          <p:cNvPr id="19" name="TextBox 19"/>
          <p:cNvSpPr txBox="1"/>
          <p:nvPr/>
        </p:nvSpPr>
        <p:spPr>
          <a:xfrm>
            <a:off x="6002550" y="8104495"/>
            <a:ext cx="2330441" cy="860425"/>
          </a:xfrm>
          <a:prstGeom prst="rect">
            <a:avLst/>
          </a:prstGeom>
        </p:spPr>
        <p:txBody>
          <a:bodyPr lIns="0" tIns="0" rIns="0" bIns="0" rtlCol="0" anchor="t">
            <a:spAutoFit/>
          </a:bodyPr>
          <a:lstStyle/>
          <a:p>
            <a:pPr algn="ctr">
              <a:lnSpc>
                <a:spcPts val="3499"/>
              </a:lnSpc>
            </a:pPr>
            <a:r>
              <a:rPr lang="en-US" sz="2499">
                <a:solidFill>
                  <a:srgbClr val="000000"/>
                </a:solidFill>
                <a:latin typeface="Nunito"/>
              </a:rPr>
              <a:t>Database Connections</a:t>
            </a:r>
          </a:p>
        </p:txBody>
      </p:sp>
      <p:sp>
        <p:nvSpPr>
          <p:cNvPr id="20" name="TextBox 20"/>
          <p:cNvSpPr txBox="1"/>
          <p:nvPr/>
        </p:nvSpPr>
        <p:spPr>
          <a:xfrm>
            <a:off x="2092808" y="7885420"/>
            <a:ext cx="2330441" cy="1298575"/>
          </a:xfrm>
          <a:prstGeom prst="rect">
            <a:avLst/>
          </a:prstGeom>
        </p:spPr>
        <p:txBody>
          <a:bodyPr lIns="0" tIns="0" rIns="0" bIns="0" rtlCol="0" anchor="t">
            <a:spAutoFit/>
          </a:bodyPr>
          <a:lstStyle/>
          <a:p>
            <a:pPr algn="ctr">
              <a:lnSpc>
                <a:spcPts val="3499"/>
              </a:lnSpc>
            </a:pPr>
            <a:r>
              <a:rPr lang="en-US" sz="2499">
                <a:solidFill>
                  <a:srgbClr val="000000"/>
                </a:solidFill>
                <a:latin typeface="Nunito"/>
              </a:rPr>
              <a:t>Identify features and design a webpage</a:t>
            </a:r>
          </a:p>
        </p:txBody>
      </p:sp>
      <p:sp>
        <p:nvSpPr>
          <p:cNvPr id="21" name="TextBox 21"/>
          <p:cNvSpPr txBox="1"/>
          <p:nvPr/>
        </p:nvSpPr>
        <p:spPr>
          <a:xfrm>
            <a:off x="4030845" y="3183784"/>
            <a:ext cx="2330441" cy="422275"/>
          </a:xfrm>
          <a:prstGeom prst="rect">
            <a:avLst/>
          </a:prstGeom>
        </p:spPr>
        <p:txBody>
          <a:bodyPr lIns="0" tIns="0" rIns="0" bIns="0" rtlCol="0" anchor="t">
            <a:spAutoFit/>
          </a:bodyPr>
          <a:lstStyle/>
          <a:p>
            <a:pPr algn="ctr">
              <a:lnSpc>
                <a:spcPts val="3499"/>
              </a:lnSpc>
            </a:pPr>
            <a:r>
              <a:rPr lang="en-US" sz="2499">
                <a:solidFill>
                  <a:srgbClr val="000000"/>
                </a:solidFill>
                <a:latin typeface="Nunito"/>
              </a:rPr>
              <a:t>Form Validation</a:t>
            </a:r>
          </a:p>
        </p:txBody>
      </p:sp>
      <p:sp>
        <p:nvSpPr>
          <p:cNvPr id="22" name="TextBox 22"/>
          <p:cNvSpPr txBox="1"/>
          <p:nvPr/>
        </p:nvSpPr>
        <p:spPr>
          <a:xfrm>
            <a:off x="8079972" y="2964709"/>
            <a:ext cx="2330441" cy="860425"/>
          </a:xfrm>
          <a:prstGeom prst="rect">
            <a:avLst/>
          </a:prstGeom>
        </p:spPr>
        <p:txBody>
          <a:bodyPr lIns="0" tIns="0" rIns="0" bIns="0" rtlCol="0" anchor="t">
            <a:spAutoFit/>
          </a:bodyPr>
          <a:lstStyle/>
          <a:p>
            <a:pPr algn="ctr">
              <a:lnSpc>
                <a:spcPts val="3499"/>
              </a:lnSpc>
            </a:pPr>
            <a:r>
              <a:rPr lang="en-US" sz="2499">
                <a:solidFill>
                  <a:srgbClr val="000000"/>
                </a:solidFill>
                <a:latin typeface="Nunito"/>
              </a:rPr>
              <a:t>Local server hosting</a:t>
            </a:r>
          </a:p>
        </p:txBody>
      </p:sp>
      <p:sp>
        <p:nvSpPr>
          <p:cNvPr id="23" name="TextBox 23"/>
          <p:cNvSpPr txBox="1"/>
          <p:nvPr/>
        </p:nvSpPr>
        <p:spPr>
          <a:xfrm>
            <a:off x="9760306" y="8104495"/>
            <a:ext cx="2330441" cy="860425"/>
          </a:xfrm>
          <a:prstGeom prst="rect">
            <a:avLst/>
          </a:prstGeom>
        </p:spPr>
        <p:txBody>
          <a:bodyPr lIns="0" tIns="0" rIns="0" bIns="0" rtlCol="0" anchor="t">
            <a:spAutoFit/>
          </a:bodyPr>
          <a:lstStyle/>
          <a:p>
            <a:pPr algn="ctr">
              <a:lnSpc>
                <a:spcPts val="3499"/>
              </a:lnSpc>
            </a:pPr>
            <a:r>
              <a:rPr lang="en-US" sz="2499">
                <a:solidFill>
                  <a:srgbClr val="000000"/>
                </a:solidFill>
                <a:latin typeface="Nunito"/>
              </a:rPr>
              <a:t>Implementing filters</a:t>
            </a:r>
          </a:p>
        </p:txBody>
      </p:sp>
      <p:sp>
        <p:nvSpPr>
          <p:cNvPr id="24" name="TextBox 24"/>
          <p:cNvSpPr txBox="1"/>
          <p:nvPr/>
        </p:nvSpPr>
        <p:spPr>
          <a:xfrm>
            <a:off x="11711599" y="2964709"/>
            <a:ext cx="2330441" cy="860425"/>
          </a:xfrm>
          <a:prstGeom prst="rect">
            <a:avLst/>
          </a:prstGeom>
        </p:spPr>
        <p:txBody>
          <a:bodyPr lIns="0" tIns="0" rIns="0" bIns="0" rtlCol="0" anchor="t">
            <a:spAutoFit/>
          </a:bodyPr>
          <a:lstStyle/>
          <a:p>
            <a:pPr algn="ctr">
              <a:lnSpc>
                <a:spcPts val="3499"/>
              </a:lnSpc>
            </a:pPr>
            <a:r>
              <a:rPr lang="en-US" sz="2499">
                <a:solidFill>
                  <a:srgbClr val="000000"/>
                </a:solidFill>
                <a:latin typeface="Nunito"/>
              </a:rPr>
              <a:t>Add a shopping cart</a:t>
            </a:r>
          </a:p>
        </p:txBody>
      </p:sp>
      <p:sp>
        <p:nvSpPr>
          <p:cNvPr id="25" name="TextBox 25"/>
          <p:cNvSpPr txBox="1"/>
          <p:nvPr/>
        </p:nvSpPr>
        <p:spPr>
          <a:xfrm>
            <a:off x="15678002" y="2964709"/>
            <a:ext cx="2330441" cy="860425"/>
          </a:xfrm>
          <a:prstGeom prst="rect">
            <a:avLst/>
          </a:prstGeom>
        </p:spPr>
        <p:txBody>
          <a:bodyPr lIns="0" tIns="0" rIns="0" bIns="0" rtlCol="0" anchor="t">
            <a:spAutoFit/>
          </a:bodyPr>
          <a:lstStyle/>
          <a:p>
            <a:pPr algn="ctr">
              <a:lnSpc>
                <a:spcPts val="3499"/>
              </a:lnSpc>
            </a:pPr>
            <a:r>
              <a:rPr lang="en-US" sz="2499">
                <a:solidFill>
                  <a:srgbClr val="000000"/>
                </a:solidFill>
                <a:latin typeface="Nunito"/>
              </a:rPr>
              <a:t>Performing SWOT analysis</a:t>
            </a:r>
          </a:p>
        </p:txBody>
      </p:sp>
      <p:sp>
        <p:nvSpPr>
          <p:cNvPr id="26" name="TextBox 26"/>
          <p:cNvSpPr txBox="1"/>
          <p:nvPr/>
        </p:nvSpPr>
        <p:spPr>
          <a:xfrm>
            <a:off x="13850205" y="8104495"/>
            <a:ext cx="2330441" cy="860425"/>
          </a:xfrm>
          <a:prstGeom prst="rect">
            <a:avLst/>
          </a:prstGeom>
        </p:spPr>
        <p:txBody>
          <a:bodyPr lIns="0" tIns="0" rIns="0" bIns="0" rtlCol="0" anchor="t">
            <a:spAutoFit/>
          </a:bodyPr>
          <a:lstStyle/>
          <a:p>
            <a:pPr algn="ctr">
              <a:lnSpc>
                <a:spcPts val="3499"/>
              </a:lnSpc>
            </a:pPr>
            <a:r>
              <a:rPr lang="en-US" sz="2499">
                <a:solidFill>
                  <a:srgbClr val="000000"/>
                </a:solidFill>
                <a:latin typeface="Nunito"/>
              </a:rPr>
              <a:t>Add a feedback system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85029" y="3198952"/>
            <a:ext cx="5888874" cy="3197157"/>
            <a:chOff x="0" y="0"/>
            <a:chExt cx="23275290" cy="12636500"/>
          </a:xfrm>
        </p:grpSpPr>
        <p:sp>
          <p:nvSpPr>
            <p:cNvPr id="3" name="Freeform 3"/>
            <p:cNvSpPr/>
            <p:nvPr/>
          </p:nvSpPr>
          <p:spPr>
            <a:xfrm>
              <a:off x="31750" y="34290"/>
              <a:ext cx="23230839" cy="12569190"/>
            </a:xfrm>
            <a:custGeom>
              <a:avLst/>
              <a:gdLst/>
              <a:ahLst/>
              <a:cxnLst/>
              <a:rect l="l" t="t" r="r" b="b"/>
              <a:pathLst>
                <a:path w="23230839" h="12569190">
                  <a:moveTo>
                    <a:pt x="23230839" y="12569190"/>
                  </a:moveTo>
                  <a:lnTo>
                    <a:pt x="1456690" y="12569190"/>
                  </a:lnTo>
                  <a:cubicBezTo>
                    <a:pt x="652780" y="12569190"/>
                    <a:pt x="0" y="11916410"/>
                    <a:pt x="0" y="11112500"/>
                  </a:cubicBezTo>
                  <a:lnTo>
                    <a:pt x="0" y="0"/>
                  </a:lnTo>
                  <a:lnTo>
                    <a:pt x="21774150" y="0"/>
                  </a:lnTo>
                  <a:cubicBezTo>
                    <a:pt x="22578061" y="0"/>
                    <a:pt x="23230839" y="652780"/>
                    <a:pt x="23230839" y="1456690"/>
                  </a:cubicBezTo>
                  <a:lnTo>
                    <a:pt x="23230839" y="12569190"/>
                  </a:lnTo>
                  <a:close/>
                </a:path>
              </a:pathLst>
            </a:custGeom>
            <a:blipFill>
              <a:blip r:embed="rId2"/>
              <a:stretch>
                <a:fillRect t="-713" b="-713"/>
              </a:stretch>
            </a:blip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9425"/>
          <a:stretch>
            <a:fillRect/>
          </a:stretch>
        </p:blipFill>
        <p:spPr>
          <a:xfrm>
            <a:off x="16677409" y="0"/>
            <a:ext cx="1610591" cy="2159454"/>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828" r="29425"/>
          <a:stretch>
            <a:fillRect/>
          </a:stretch>
        </p:blipFill>
        <p:spPr>
          <a:xfrm>
            <a:off x="-4651" y="8102348"/>
            <a:ext cx="1180913" cy="2159454"/>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0" y="30511"/>
            <a:ext cx="2354368" cy="2354368"/>
          </a:xfrm>
          <a:prstGeom prst="rect">
            <a:avLst/>
          </a:prstGeom>
        </p:spPr>
      </p:pic>
      <p:grpSp>
        <p:nvGrpSpPr>
          <p:cNvPr id="7" name="Group 7"/>
          <p:cNvGrpSpPr>
            <a:grpSpLocks noChangeAspect="1"/>
          </p:cNvGrpSpPr>
          <p:nvPr/>
        </p:nvGrpSpPr>
        <p:grpSpPr>
          <a:xfrm>
            <a:off x="10214096" y="3198952"/>
            <a:ext cx="5888874" cy="3197157"/>
            <a:chOff x="0" y="0"/>
            <a:chExt cx="23275290" cy="12636500"/>
          </a:xfrm>
        </p:grpSpPr>
        <p:sp>
          <p:nvSpPr>
            <p:cNvPr id="8" name="Freeform 8"/>
            <p:cNvSpPr/>
            <p:nvPr/>
          </p:nvSpPr>
          <p:spPr>
            <a:xfrm>
              <a:off x="31750" y="34290"/>
              <a:ext cx="23230839" cy="12569190"/>
            </a:xfrm>
            <a:custGeom>
              <a:avLst/>
              <a:gdLst/>
              <a:ahLst/>
              <a:cxnLst/>
              <a:rect l="l" t="t" r="r" b="b"/>
              <a:pathLst>
                <a:path w="23230839" h="12569190">
                  <a:moveTo>
                    <a:pt x="23230839" y="12569190"/>
                  </a:moveTo>
                  <a:lnTo>
                    <a:pt x="1456690" y="12569190"/>
                  </a:lnTo>
                  <a:cubicBezTo>
                    <a:pt x="652780" y="12569190"/>
                    <a:pt x="0" y="11916410"/>
                    <a:pt x="0" y="11112500"/>
                  </a:cubicBezTo>
                  <a:lnTo>
                    <a:pt x="0" y="0"/>
                  </a:lnTo>
                  <a:lnTo>
                    <a:pt x="21774150" y="0"/>
                  </a:lnTo>
                  <a:cubicBezTo>
                    <a:pt x="22578061" y="0"/>
                    <a:pt x="23230839" y="652780"/>
                    <a:pt x="23230839" y="1456690"/>
                  </a:cubicBezTo>
                  <a:lnTo>
                    <a:pt x="23230839" y="12569190"/>
                  </a:lnTo>
                  <a:close/>
                </a:path>
              </a:pathLst>
            </a:custGeom>
            <a:blipFill>
              <a:blip r:embed="rId7"/>
              <a:stretch>
                <a:fillRect t="-599" b="-599"/>
              </a:stretch>
            </a:blipFill>
          </p:spPr>
        </p:sp>
      </p:grpSp>
      <p:grpSp>
        <p:nvGrpSpPr>
          <p:cNvPr id="9" name="Group 9"/>
          <p:cNvGrpSpPr>
            <a:grpSpLocks noChangeAspect="1"/>
          </p:cNvGrpSpPr>
          <p:nvPr/>
        </p:nvGrpSpPr>
        <p:grpSpPr>
          <a:xfrm>
            <a:off x="6271242" y="6708023"/>
            <a:ext cx="5888874" cy="3197157"/>
            <a:chOff x="0" y="0"/>
            <a:chExt cx="23275290" cy="12636500"/>
          </a:xfrm>
        </p:grpSpPr>
        <p:sp>
          <p:nvSpPr>
            <p:cNvPr id="10" name="Freeform 10"/>
            <p:cNvSpPr/>
            <p:nvPr/>
          </p:nvSpPr>
          <p:spPr>
            <a:xfrm>
              <a:off x="31750" y="34290"/>
              <a:ext cx="23230839" cy="12569190"/>
            </a:xfrm>
            <a:custGeom>
              <a:avLst/>
              <a:gdLst/>
              <a:ahLst/>
              <a:cxnLst/>
              <a:rect l="l" t="t" r="r" b="b"/>
              <a:pathLst>
                <a:path w="23230839" h="12569190">
                  <a:moveTo>
                    <a:pt x="23230839" y="12569190"/>
                  </a:moveTo>
                  <a:lnTo>
                    <a:pt x="1456690" y="12569190"/>
                  </a:lnTo>
                  <a:cubicBezTo>
                    <a:pt x="652780" y="12569190"/>
                    <a:pt x="0" y="11916410"/>
                    <a:pt x="0" y="11112500"/>
                  </a:cubicBezTo>
                  <a:lnTo>
                    <a:pt x="0" y="0"/>
                  </a:lnTo>
                  <a:lnTo>
                    <a:pt x="21774150" y="0"/>
                  </a:lnTo>
                  <a:cubicBezTo>
                    <a:pt x="22578061" y="0"/>
                    <a:pt x="23230839" y="652780"/>
                    <a:pt x="23230839" y="1456690"/>
                  </a:cubicBezTo>
                  <a:lnTo>
                    <a:pt x="23230839" y="12569190"/>
                  </a:lnTo>
                  <a:close/>
                </a:path>
              </a:pathLst>
            </a:custGeom>
            <a:blipFill>
              <a:blip r:embed="rId8"/>
              <a:stretch>
                <a:fillRect t="-509" b="-509"/>
              </a:stretch>
            </a:blipFill>
          </p:spPr>
        </p:sp>
      </p:grpSp>
      <p:pic>
        <p:nvPicPr>
          <p:cNvPr id="11" name="Picture 11"/>
          <p:cNvPicPr>
            <a:picLocks noChangeAspect="1"/>
          </p:cNvPicPr>
          <p:nvPr/>
        </p:nvPicPr>
        <p:blipFill>
          <a:blip r:embed="rId9"/>
          <a:srcRect/>
          <a:stretch>
            <a:fillRect/>
          </a:stretch>
        </p:blipFill>
        <p:spPr>
          <a:xfrm>
            <a:off x="3735525" y="1988455"/>
            <a:ext cx="10816950" cy="1000946"/>
          </a:xfrm>
          <a:prstGeom prst="rect">
            <a:avLst/>
          </a:prstGeom>
        </p:spPr>
      </p:pic>
      <p:sp>
        <p:nvSpPr>
          <p:cNvPr id="12" name="TextBox 12"/>
          <p:cNvSpPr txBox="1"/>
          <p:nvPr/>
        </p:nvSpPr>
        <p:spPr>
          <a:xfrm>
            <a:off x="5797470" y="454304"/>
            <a:ext cx="6693061" cy="552450"/>
          </a:xfrm>
          <a:prstGeom prst="rect">
            <a:avLst/>
          </a:prstGeom>
        </p:spPr>
        <p:txBody>
          <a:bodyPr lIns="0" tIns="0" rIns="0" bIns="0" rtlCol="0" anchor="t">
            <a:spAutoFit/>
          </a:bodyPr>
          <a:lstStyle/>
          <a:p>
            <a:pPr algn="ctr">
              <a:lnSpc>
                <a:spcPts val="4320"/>
              </a:lnSpc>
            </a:pPr>
            <a:r>
              <a:rPr lang="en-US" sz="3600">
                <a:solidFill>
                  <a:srgbClr val="000000"/>
                </a:solidFill>
                <a:latin typeface="Roboto Bold"/>
              </a:rPr>
              <a:t>IMPLEMENTING FILTERS</a:t>
            </a:r>
          </a:p>
        </p:txBody>
      </p:sp>
      <p:sp>
        <p:nvSpPr>
          <p:cNvPr id="13" name="TextBox 13"/>
          <p:cNvSpPr txBox="1"/>
          <p:nvPr/>
        </p:nvSpPr>
        <p:spPr>
          <a:xfrm>
            <a:off x="3875452" y="1190197"/>
            <a:ext cx="10537096" cy="761365"/>
          </a:xfrm>
          <a:prstGeom prst="rect">
            <a:avLst/>
          </a:prstGeom>
        </p:spPr>
        <p:txBody>
          <a:bodyPr lIns="0" tIns="0" rIns="0" bIns="0" rtlCol="0" anchor="t">
            <a:spAutoFit/>
          </a:bodyPr>
          <a:lstStyle/>
          <a:p>
            <a:pPr algn="ctr">
              <a:lnSpc>
                <a:spcPts val="5600"/>
              </a:lnSpc>
            </a:pPr>
            <a:r>
              <a:rPr lang="en-US" sz="5600">
                <a:solidFill>
                  <a:srgbClr val="E99C2E"/>
                </a:solidFill>
                <a:latin typeface="Roboto"/>
              </a:rPr>
              <a:t>ACCORDING TO PRODUCT</a:t>
            </a:r>
          </a:p>
        </p:txBody>
      </p:sp>
      <p:sp>
        <p:nvSpPr>
          <p:cNvPr id="14" name="TextBox 14"/>
          <p:cNvSpPr txBox="1"/>
          <p:nvPr/>
        </p:nvSpPr>
        <p:spPr>
          <a:xfrm>
            <a:off x="3853283" y="6386584"/>
            <a:ext cx="2552367" cy="217542"/>
          </a:xfrm>
          <a:prstGeom prst="rect">
            <a:avLst/>
          </a:prstGeom>
        </p:spPr>
        <p:txBody>
          <a:bodyPr lIns="0" tIns="0" rIns="0" bIns="0" rtlCol="0" anchor="t">
            <a:spAutoFit/>
          </a:bodyPr>
          <a:lstStyle/>
          <a:p>
            <a:pPr algn="ctr">
              <a:lnSpc>
                <a:spcPts val="1666"/>
              </a:lnSpc>
            </a:pPr>
            <a:r>
              <a:rPr lang="en-US" sz="1388">
                <a:solidFill>
                  <a:srgbClr val="000000"/>
                </a:solidFill>
                <a:latin typeface="Roboto"/>
              </a:rPr>
              <a:t>DEFAULT</a:t>
            </a:r>
          </a:p>
        </p:txBody>
      </p:sp>
      <p:sp>
        <p:nvSpPr>
          <p:cNvPr id="15" name="TextBox 15"/>
          <p:cNvSpPr txBox="1"/>
          <p:nvPr/>
        </p:nvSpPr>
        <p:spPr>
          <a:xfrm>
            <a:off x="11882350" y="6282575"/>
            <a:ext cx="2552367" cy="217542"/>
          </a:xfrm>
          <a:prstGeom prst="rect">
            <a:avLst/>
          </a:prstGeom>
        </p:spPr>
        <p:txBody>
          <a:bodyPr lIns="0" tIns="0" rIns="0" bIns="0" rtlCol="0" anchor="t">
            <a:spAutoFit/>
          </a:bodyPr>
          <a:lstStyle/>
          <a:p>
            <a:pPr algn="ctr">
              <a:lnSpc>
                <a:spcPts val="1666"/>
              </a:lnSpc>
            </a:pPr>
            <a:r>
              <a:rPr lang="en-US" sz="1388">
                <a:solidFill>
                  <a:srgbClr val="000000"/>
                </a:solidFill>
                <a:latin typeface="Roboto"/>
              </a:rPr>
              <a:t>BESTSELLERS</a:t>
            </a:r>
          </a:p>
        </p:txBody>
      </p:sp>
      <p:sp>
        <p:nvSpPr>
          <p:cNvPr id="16" name="TextBox 16"/>
          <p:cNvSpPr txBox="1"/>
          <p:nvPr/>
        </p:nvSpPr>
        <p:spPr>
          <a:xfrm>
            <a:off x="7731026" y="9780498"/>
            <a:ext cx="2825948" cy="239839"/>
          </a:xfrm>
          <a:prstGeom prst="rect">
            <a:avLst/>
          </a:prstGeom>
        </p:spPr>
        <p:txBody>
          <a:bodyPr lIns="0" tIns="0" rIns="0" bIns="0" rtlCol="0" anchor="t">
            <a:spAutoFit/>
          </a:bodyPr>
          <a:lstStyle/>
          <a:p>
            <a:pPr algn="ctr">
              <a:lnSpc>
                <a:spcPts val="1845"/>
              </a:lnSpc>
            </a:pPr>
            <a:r>
              <a:rPr lang="en-US" sz="1537">
                <a:solidFill>
                  <a:srgbClr val="000000"/>
                </a:solidFill>
                <a:latin typeface="Roboto"/>
              </a:rPr>
              <a:t>PRICE: LOW TO HIGH</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28700" y="-1028700"/>
            <a:ext cx="2057400" cy="41148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26169"/>
          <a:stretch>
            <a:fillRect/>
          </a:stretch>
        </p:blipFill>
        <p:spPr>
          <a:xfrm>
            <a:off x="8051081" y="8749466"/>
            <a:ext cx="2185839" cy="153753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29425"/>
          <a:stretch>
            <a:fillRect/>
          </a:stretch>
        </p:blipFill>
        <p:spPr>
          <a:xfrm>
            <a:off x="16677409" y="0"/>
            <a:ext cx="1610591" cy="2159454"/>
          </a:xfrm>
          <a:prstGeom prst="rect">
            <a:avLst/>
          </a:prstGeom>
        </p:spPr>
      </p:pic>
      <p:pic>
        <p:nvPicPr>
          <p:cNvPr id="5" name="Picture 5"/>
          <p:cNvPicPr>
            <a:picLocks noChangeAspect="1"/>
          </p:cNvPicPr>
          <p:nvPr/>
        </p:nvPicPr>
        <p:blipFill>
          <a:blip r:embed="rId8"/>
          <a:srcRect/>
          <a:stretch>
            <a:fillRect/>
          </a:stretch>
        </p:blipFill>
        <p:spPr>
          <a:xfrm>
            <a:off x="7483132" y="443742"/>
            <a:ext cx="5147901" cy="4699758"/>
          </a:xfrm>
          <a:prstGeom prst="rect">
            <a:avLst/>
          </a:prstGeom>
        </p:spPr>
      </p:pic>
      <p:pic>
        <p:nvPicPr>
          <p:cNvPr id="6" name="Picture 6"/>
          <p:cNvPicPr>
            <a:picLocks noChangeAspect="1"/>
          </p:cNvPicPr>
          <p:nvPr/>
        </p:nvPicPr>
        <p:blipFill>
          <a:blip r:embed="rId9"/>
          <a:srcRect/>
          <a:stretch>
            <a:fillRect/>
          </a:stretch>
        </p:blipFill>
        <p:spPr>
          <a:xfrm>
            <a:off x="12791264" y="443742"/>
            <a:ext cx="5127009" cy="4699758"/>
          </a:xfrm>
          <a:prstGeom prst="rect">
            <a:avLst/>
          </a:prstGeom>
        </p:spPr>
      </p:pic>
      <p:pic>
        <p:nvPicPr>
          <p:cNvPr id="7" name="Picture 7"/>
          <p:cNvPicPr>
            <a:picLocks noChangeAspect="1"/>
          </p:cNvPicPr>
          <p:nvPr/>
        </p:nvPicPr>
        <p:blipFill>
          <a:blip r:embed="rId10"/>
          <a:srcRect/>
          <a:stretch>
            <a:fillRect/>
          </a:stretch>
        </p:blipFill>
        <p:spPr>
          <a:xfrm>
            <a:off x="7483132" y="5305934"/>
            <a:ext cx="5147901" cy="4690310"/>
          </a:xfrm>
          <a:prstGeom prst="rect">
            <a:avLst/>
          </a:prstGeom>
        </p:spPr>
      </p:pic>
      <p:pic>
        <p:nvPicPr>
          <p:cNvPr id="8" name="Picture 8"/>
          <p:cNvPicPr>
            <a:picLocks noChangeAspect="1"/>
          </p:cNvPicPr>
          <p:nvPr/>
        </p:nvPicPr>
        <p:blipFill>
          <a:blip r:embed="rId11"/>
          <a:srcRect/>
          <a:stretch>
            <a:fillRect/>
          </a:stretch>
        </p:blipFill>
        <p:spPr>
          <a:xfrm>
            <a:off x="12806745" y="5305934"/>
            <a:ext cx="5111527" cy="4690310"/>
          </a:xfrm>
          <a:prstGeom prst="rect">
            <a:avLst/>
          </a:prstGeom>
        </p:spPr>
      </p:pic>
      <p:sp>
        <p:nvSpPr>
          <p:cNvPr id="9" name="TextBox 9"/>
          <p:cNvSpPr txBox="1"/>
          <p:nvPr/>
        </p:nvSpPr>
        <p:spPr>
          <a:xfrm>
            <a:off x="647196" y="2938363"/>
            <a:ext cx="6693061" cy="552450"/>
          </a:xfrm>
          <a:prstGeom prst="rect">
            <a:avLst/>
          </a:prstGeom>
        </p:spPr>
        <p:txBody>
          <a:bodyPr lIns="0" tIns="0" rIns="0" bIns="0" rtlCol="0" anchor="t">
            <a:spAutoFit/>
          </a:bodyPr>
          <a:lstStyle/>
          <a:p>
            <a:pPr>
              <a:lnSpc>
                <a:spcPts val="4320"/>
              </a:lnSpc>
            </a:pPr>
            <a:r>
              <a:rPr lang="en-US" sz="3600">
                <a:solidFill>
                  <a:srgbClr val="000000"/>
                </a:solidFill>
                <a:latin typeface="Roboto Bold"/>
              </a:rPr>
              <a:t>FEATURED</a:t>
            </a:r>
          </a:p>
        </p:txBody>
      </p:sp>
      <p:sp>
        <p:nvSpPr>
          <p:cNvPr id="10" name="TextBox 10"/>
          <p:cNvSpPr txBox="1"/>
          <p:nvPr/>
        </p:nvSpPr>
        <p:spPr>
          <a:xfrm>
            <a:off x="628146" y="3576538"/>
            <a:ext cx="7022381" cy="761365"/>
          </a:xfrm>
          <a:prstGeom prst="rect">
            <a:avLst/>
          </a:prstGeom>
        </p:spPr>
        <p:txBody>
          <a:bodyPr lIns="0" tIns="0" rIns="0" bIns="0" rtlCol="0" anchor="t">
            <a:spAutoFit/>
          </a:bodyPr>
          <a:lstStyle/>
          <a:p>
            <a:pPr>
              <a:lnSpc>
                <a:spcPts val="5600"/>
              </a:lnSpc>
            </a:pPr>
            <a:r>
              <a:rPr lang="en-US" sz="5600">
                <a:solidFill>
                  <a:srgbClr val="E99C2E"/>
                </a:solidFill>
                <a:latin typeface="Roboto Bold"/>
              </a:rPr>
              <a:t>SHOPPING CART</a:t>
            </a:r>
          </a:p>
        </p:txBody>
      </p:sp>
      <p:sp>
        <p:nvSpPr>
          <p:cNvPr id="11" name="AutoShape 11"/>
          <p:cNvSpPr/>
          <p:nvPr/>
        </p:nvSpPr>
        <p:spPr>
          <a:xfrm rot="5399999">
            <a:off x="15568393" y="2774571"/>
            <a:ext cx="4699758" cy="0"/>
          </a:xfrm>
          <a:prstGeom prst="line">
            <a:avLst/>
          </a:prstGeom>
          <a:ln w="38100" cap="flat">
            <a:solidFill>
              <a:srgbClr val="767676"/>
            </a:solidFill>
            <a:prstDash val="solid"/>
            <a:headEnd type="none" w="sm" len="sm"/>
            <a:tailEnd type="none" w="sm" len="sm"/>
          </a:ln>
        </p:spPr>
      </p:sp>
      <p:sp>
        <p:nvSpPr>
          <p:cNvPr id="12" name="TextBox 12"/>
          <p:cNvSpPr txBox="1"/>
          <p:nvPr/>
        </p:nvSpPr>
        <p:spPr>
          <a:xfrm>
            <a:off x="628146" y="4528761"/>
            <a:ext cx="6261403" cy="3980180"/>
          </a:xfrm>
          <a:prstGeom prst="rect">
            <a:avLst/>
          </a:prstGeom>
        </p:spPr>
        <p:txBody>
          <a:bodyPr lIns="0" tIns="0" rIns="0" bIns="0" rtlCol="0" anchor="t">
            <a:spAutoFit/>
          </a:bodyPr>
          <a:lstStyle/>
          <a:p>
            <a:pPr algn="just">
              <a:lnSpc>
                <a:spcPts val="3220"/>
              </a:lnSpc>
              <a:spcBef>
                <a:spcPct val="0"/>
              </a:spcBef>
            </a:pPr>
            <a:r>
              <a:rPr lang="en-US" sz="2300" dirty="0">
                <a:solidFill>
                  <a:srgbClr val="000000"/>
                </a:solidFill>
                <a:latin typeface="Nunito"/>
              </a:rPr>
              <a:t>Our "Add to Cart" feature is designed to make the online shopping process as simple and convenient as possible, so you can focus on finding the perfect furniture for your home without any hassle. When you find a product you want to buy, simply click the "Add to Cart" button to add it to your virtual shopping cart. The cart feature also lets you view the total cost and lets you make any adjustments before you complete your purchase.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18741" y="-1496768"/>
            <a:ext cx="2437481" cy="487496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26169"/>
          <a:stretch>
            <a:fillRect/>
          </a:stretch>
        </p:blipFill>
        <p:spPr>
          <a:xfrm>
            <a:off x="8051081" y="8749466"/>
            <a:ext cx="2185839" cy="153753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29425"/>
          <a:stretch>
            <a:fillRect/>
          </a:stretch>
        </p:blipFill>
        <p:spPr>
          <a:xfrm>
            <a:off x="16677409" y="0"/>
            <a:ext cx="1610591" cy="215945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5969757" y="7902120"/>
            <a:ext cx="2354368" cy="2354368"/>
          </a:xfrm>
          <a:prstGeom prst="rect">
            <a:avLst/>
          </a:prstGeom>
        </p:spPr>
      </p:pic>
      <p:pic>
        <p:nvPicPr>
          <p:cNvPr id="6" name="Picture 6"/>
          <p:cNvPicPr>
            <a:picLocks noChangeAspect="1"/>
          </p:cNvPicPr>
          <p:nvPr/>
        </p:nvPicPr>
        <p:blipFill>
          <a:blip r:embed="rId10"/>
          <a:srcRect/>
          <a:stretch>
            <a:fillRect/>
          </a:stretch>
        </p:blipFill>
        <p:spPr>
          <a:xfrm>
            <a:off x="2223352" y="1876905"/>
            <a:ext cx="13841297" cy="7641328"/>
          </a:xfrm>
          <a:prstGeom prst="rect">
            <a:avLst/>
          </a:prstGeom>
        </p:spPr>
      </p:pic>
      <p:sp>
        <p:nvSpPr>
          <p:cNvPr id="7" name="TextBox 7"/>
          <p:cNvSpPr txBox="1"/>
          <p:nvPr/>
        </p:nvSpPr>
        <p:spPr>
          <a:xfrm>
            <a:off x="5632810" y="836398"/>
            <a:ext cx="7022381" cy="761365"/>
          </a:xfrm>
          <a:prstGeom prst="rect">
            <a:avLst/>
          </a:prstGeom>
        </p:spPr>
        <p:txBody>
          <a:bodyPr lIns="0" tIns="0" rIns="0" bIns="0" rtlCol="0" anchor="t">
            <a:spAutoFit/>
          </a:bodyPr>
          <a:lstStyle/>
          <a:p>
            <a:pPr algn="ctr">
              <a:lnSpc>
                <a:spcPts val="5600"/>
              </a:lnSpc>
            </a:pPr>
            <a:r>
              <a:rPr lang="en-US" sz="5600">
                <a:solidFill>
                  <a:srgbClr val="E99C2E"/>
                </a:solidFill>
                <a:latin typeface="Roboto Bold"/>
              </a:rPr>
              <a:t>CHECKOUT PAGE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23990" y="1700604"/>
            <a:ext cx="12409318" cy="761365"/>
          </a:xfrm>
          <a:prstGeom prst="rect">
            <a:avLst/>
          </a:prstGeom>
        </p:spPr>
        <p:txBody>
          <a:bodyPr lIns="0" tIns="0" rIns="0" bIns="0" rtlCol="0" anchor="t">
            <a:spAutoFit/>
          </a:bodyPr>
          <a:lstStyle/>
          <a:p>
            <a:pPr algn="r">
              <a:lnSpc>
                <a:spcPts val="5600"/>
              </a:lnSpc>
            </a:pPr>
            <a:r>
              <a:rPr lang="en-US" sz="5600">
                <a:solidFill>
                  <a:srgbClr val="E99C2E"/>
                </a:solidFill>
                <a:latin typeface="Roboto Bold"/>
              </a:rPr>
              <a:t>CUSTOMER REVIEWS &amp; RATINGS</a:t>
            </a:r>
          </a:p>
        </p:txBody>
      </p:sp>
      <p:grpSp>
        <p:nvGrpSpPr>
          <p:cNvPr id="3" name="Group 3"/>
          <p:cNvGrpSpPr/>
          <p:nvPr/>
        </p:nvGrpSpPr>
        <p:grpSpPr>
          <a:xfrm>
            <a:off x="0" y="2824746"/>
            <a:ext cx="17068545" cy="7462254"/>
            <a:chOff x="0" y="0"/>
            <a:chExt cx="3397809" cy="1485499"/>
          </a:xfrm>
        </p:grpSpPr>
        <p:sp>
          <p:nvSpPr>
            <p:cNvPr id="4" name="Freeform 4"/>
            <p:cNvSpPr/>
            <p:nvPr/>
          </p:nvSpPr>
          <p:spPr>
            <a:xfrm>
              <a:off x="0" y="0"/>
              <a:ext cx="3397809" cy="1485499"/>
            </a:xfrm>
            <a:custGeom>
              <a:avLst/>
              <a:gdLst/>
              <a:ahLst/>
              <a:cxnLst/>
              <a:rect l="l" t="t" r="r" b="b"/>
              <a:pathLst>
                <a:path w="3397809" h="1485499">
                  <a:moveTo>
                    <a:pt x="0" y="0"/>
                  </a:moveTo>
                  <a:lnTo>
                    <a:pt x="3397809" y="0"/>
                  </a:lnTo>
                  <a:lnTo>
                    <a:pt x="3397809" y="1485499"/>
                  </a:lnTo>
                  <a:lnTo>
                    <a:pt x="0" y="1485499"/>
                  </a:lnTo>
                  <a:close/>
                </a:path>
              </a:pathLst>
            </a:custGeom>
            <a:solidFill>
              <a:srgbClr val="E99C2E"/>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17068545" y="3984121"/>
            <a:ext cx="464763" cy="4493377"/>
            <a:chOff x="0" y="0"/>
            <a:chExt cx="92520" cy="894490"/>
          </a:xfrm>
        </p:grpSpPr>
        <p:sp>
          <p:nvSpPr>
            <p:cNvPr id="7" name="Freeform 7"/>
            <p:cNvSpPr/>
            <p:nvPr/>
          </p:nvSpPr>
          <p:spPr>
            <a:xfrm>
              <a:off x="0" y="0"/>
              <a:ext cx="92520" cy="894490"/>
            </a:xfrm>
            <a:custGeom>
              <a:avLst/>
              <a:gdLst/>
              <a:ahLst/>
              <a:cxnLst/>
              <a:rect l="l" t="t" r="r" b="b"/>
              <a:pathLst>
                <a:path w="92520" h="894490">
                  <a:moveTo>
                    <a:pt x="0" y="0"/>
                  </a:moveTo>
                  <a:lnTo>
                    <a:pt x="92520" y="0"/>
                  </a:lnTo>
                  <a:lnTo>
                    <a:pt x="92520" y="894490"/>
                  </a:lnTo>
                  <a:lnTo>
                    <a:pt x="0" y="894490"/>
                  </a:lnTo>
                  <a:close/>
                </a:path>
              </a:pathLst>
            </a:custGeom>
            <a:solidFill>
              <a:srgbClr val="EDEDED">
                <a:alpha val="80000"/>
              </a:srgbClr>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9425"/>
          <a:stretch>
            <a:fillRect/>
          </a:stretch>
        </p:blipFill>
        <p:spPr>
          <a:xfrm>
            <a:off x="0" y="0"/>
            <a:ext cx="1610591" cy="2159454"/>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3461340" y="-1047676"/>
            <a:ext cx="2057400" cy="4114800"/>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6169"/>
          <a:stretch>
            <a:fillRect/>
          </a:stretch>
        </p:blipFill>
        <p:spPr>
          <a:xfrm>
            <a:off x="16440389" y="5143500"/>
            <a:ext cx="2185839" cy="1537534"/>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flipV="1">
            <a:off x="-524288" y="8452591"/>
            <a:ext cx="2354368" cy="2354368"/>
          </a:xfrm>
          <a:prstGeom prst="rect">
            <a:avLst/>
          </a:prstGeom>
        </p:spPr>
      </p:pic>
      <p:pic>
        <p:nvPicPr>
          <p:cNvPr id="13" name="Picture 13"/>
          <p:cNvPicPr>
            <a:picLocks noChangeAspect="1"/>
          </p:cNvPicPr>
          <p:nvPr/>
        </p:nvPicPr>
        <p:blipFill>
          <a:blip r:embed="rId10"/>
          <a:srcRect/>
          <a:stretch>
            <a:fillRect/>
          </a:stretch>
        </p:blipFill>
        <p:spPr>
          <a:xfrm>
            <a:off x="2239873" y="3098521"/>
            <a:ext cx="12588800" cy="6914704"/>
          </a:xfrm>
          <a:prstGeom prst="rect">
            <a:avLst/>
          </a:prstGeom>
        </p:spPr>
      </p:pic>
      <p:sp>
        <p:nvSpPr>
          <p:cNvPr id="14" name="TextBox 14"/>
          <p:cNvSpPr txBox="1"/>
          <p:nvPr/>
        </p:nvSpPr>
        <p:spPr>
          <a:xfrm>
            <a:off x="10840248" y="1019175"/>
            <a:ext cx="6693061" cy="552450"/>
          </a:xfrm>
          <a:prstGeom prst="rect">
            <a:avLst/>
          </a:prstGeom>
        </p:spPr>
        <p:txBody>
          <a:bodyPr lIns="0" tIns="0" rIns="0" bIns="0" rtlCol="0" anchor="t">
            <a:spAutoFit/>
          </a:bodyPr>
          <a:lstStyle/>
          <a:p>
            <a:pPr algn="r">
              <a:lnSpc>
                <a:spcPts val="4320"/>
              </a:lnSpc>
            </a:pPr>
            <a:r>
              <a:rPr lang="en-US" sz="3600">
                <a:solidFill>
                  <a:srgbClr val="000000"/>
                </a:solidFill>
                <a:latin typeface="Roboto Bold"/>
              </a:rPr>
              <a:t>FEEDBACK SYSTEM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23990" y="1700604"/>
            <a:ext cx="12409318" cy="761365"/>
          </a:xfrm>
          <a:prstGeom prst="rect">
            <a:avLst/>
          </a:prstGeom>
        </p:spPr>
        <p:txBody>
          <a:bodyPr lIns="0" tIns="0" rIns="0" bIns="0" rtlCol="0" anchor="t">
            <a:spAutoFit/>
          </a:bodyPr>
          <a:lstStyle/>
          <a:p>
            <a:pPr algn="r">
              <a:lnSpc>
                <a:spcPts val="5600"/>
              </a:lnSpc>
            </a:pPr>
            <a:r>
              <a:rPr lang="en-US" sz="5600">
                <a:solidFill>
                  <a:srgbClr val="E99C2E"/>
                </a:solidFill>
                <a:latin typeface="Roboto Bold"/>
              </a:rPr>
              <a:t>CUSTOMER REVIEWS &amp; RATINGS</a:t>
            </a:r>
          </a:p>
        </p:txBody>
      </p:sp>
      <p:grpSp>
        <p:nvGrpSpPr>
          <p:cNvPr id="3" name="Group 3"/>
          <p:cNvGrpSpPr/>
          <p:nvPr/>
        </p:nvGrpSpPr>
        <p:grpSpPr>
          <a:xfrm>
            <a:off x="0" y="2824746"/>
            <a:ext cx="17068545" cy="7462254"/>
            <a:chOff x="0" y="0"/>
            <a:chExt cx="3397809" cy="1485499"/>
          </a:xfrm>
        </p:grpSpPr>
        <p:sp>
          <p:nvSpPr>
            <p:cNvPr id="4" name="Freeform 4"/>
            <p:cNvSpPr/>
            <p:nvPr/>
          </p:nvSpPr>
          <p:spPr>
            <a:xfrm>
              <a:off x="0" y="0"/>
              <a:ext cx="3397809" cy="1485499"/>
            </a:xfrm>
            <a:custGeom>
              <a:avLst/>
              <a:gdLst/>
              <a:ahLst/>
              <a:cxnLst/>
              <a:rect l="l" t="t" r="r" b="b"/>
              <a:pathLst>
                <a:path w="3397809" h="1485499">
                  <a:moveTo>
                    <a:pt x="0" y="0"/>
                  </a:moveTo>
                  <a:lnTo>
                    <a:pt x="3397809" y="0"/>
                  </a:lnTo>
                  <a:lnTo>
                    <a:pt x="3397809" y="1485499"/>
                  </a:lnTo>
                  <a:lnTo>
                    <a:pt x="0" y="1485499"/>
                  </a:lnTo>
                  <a:close/>
                </a:path>
              </a:pathLst>
            </a:custGeom>
            <a:solidFill>
              <a:srgbClr val="E99C2E"/>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17068545" y="3984121"/>
            <a:ext cx="464763" cy="4493377"/>
            <a:chOff x="0" y="0"/>
            <a:chExt cx="92520" cy="894490"/>
          </a:xfrm>
        </p:grpSpPr>
        <p:sp>
          <p:nvSpPr>
            <p:cNvPr id="7" name="Freeform 7"/>
            <p:cNvSpPr/>
            <p:nvPr/>
          </p:nvSpPr>
          <p:spPr>
            <a:xfrm>
              <a:off x="0" y="0"/>
              <a:ext cx="92520" cy="894490"/>
            </a:xfrm>
            <a:custGeom>
              <a:avLst/>
              <a:gdLst/>
              <a:ahLst/>
              <a:cxnLst/>
              <a:rect l="l" t="t" r="r" b="b"/>
              <a:pathLst>
                <a:path w="92520" h="894490">
                  <a:moveTo>
                    <a:pt x="0" y="0"/>
                  </a:moveTo>
                  <a:lnTo>
                    <a:pt x="92520" y="0"/>
                  </a:lnTo>
                  <a:lnTo>
                    <a:pt x="92520" y="894490"/>
                  </a:lnTo>
                  <a:lnTo>
                    <a:pt x="0" y="894490"/>
                  </a:lnTo>
                  <a:close/>
                </a:path>
              </a:pathLst>
            </a:custGeom>
            <a:solidFill>
              <a:srgbClr val="EDEDED">
                <a:alpha val="80000"/>
              </a:srgbClr>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9425"/>
          <a:stretch>
            <a:fillRect/>
          </a:stretch>
        </p:blipFill>
        <p:spPr>
          <a:xfrm>
            <a:off x="0" y="0"/>
            <a:ext cx="1610591" cy="2159454"/>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3461340" y="-1047676"/>
            <a:ext cx="2057400" cy="4114800"/>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6169"/>
          <a:stretch>
            <a:fillRect/>
          </a:stretch>
        </p:blipFill>
        <p:spPr>
          <a:xfrm>
            <a:off x="16440389" y="5143500"/>
            <a:ext cx="2185839" cy="1537534"/>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flipV="1">
            <a:off x="-524288" y="8452591"/>
            <a:ext cx="2354368" cy="2354368"/>
          </a:xfrm>
          <a:prstGeom prst="rect">
            <a:avLst/>
          </a:prstGeom>
        </p:spPr>
      </p:pic>
      <p:pic>
        <p:nvPicPr>
          <p:cNvPr id="13" name="Picture 13"/>
          <p:cNvPicPr>
            <a:picLocks noChangeAspect="1"/>
          </p:cNvPicPr>
          <p:nvPr/>
        </p:nvPicPr>
        <p:blipFill>
          <a:blip r:embed="rId10"/>
          <a:srcRect/>
          <a:stretch>
            <a:fillRect/>
          </a:stretch>
        </p:blipFill>
        <p:spPr>
          <a:xfrm>
            <a:off x="2239873" y="3079287"/>
            <a:ext cx="12588800" cy="6933938"/>
          </a:xfrm>
          <a:prstGeom prst="rect">
            <a:avLst/>
          </a:prstGeom>
        </p:spPr>
      </p:pic>
      <p:sp>
        <p:nvSpPr>
          <p:cNvPr id="14" name="TextBox 14"/>
          <p:cNvSpPr txBox="1"/>
          <p:nvPr/>
        </p:nvSpPr>
        <p:spPr>
          <a:xfrm>
            <a:off x="10840248" y="1019175"/>
            <a:ext cx="6693061" cy="552450"/>
          </a:xfrm>
          <a:prstGeom prst="rect">
            <a:avLst/>
          </a:prstGeom>
        </p:spPr>
        <p:txBody>
          <a:bodyPr lIns="0" tIns="0" rIns="0" bIns="0" rtlCol="0" anchor="t">
            <a:spAutoFit/>
          </a:bodyPr>
          <a:lstStyle/>
          <a:p>
            <a:pPr algn="r">
              <a:lnSpc>
                <a:spcPts val="4320"/>
              </a:lnSpc>
            </a:pPr>
            <a:r>
              <a:rPr lang="en-US" sz="3600">
                <a:solidFill>
                  <a:srgbClr val="000000"/>
                </a:solidFill>
                <a:latin typeface="Roboto Bold"/>
              </a:rPr>
              <a:t>FEEDBACK SYSTEM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0" y="30511"/>
            <a:ext cx="2354368" cy="235436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45603"/>
          <a:stretch>
            <a:fillRect/>
          </a:stretch>
        </p:blipFill>
        <p:spPr>
          <a:xfrm rot="-5400000">
            <a:off x="16140156" y="8139156"/>
            <a:ext cx="2057400" cy="223828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6169"/>
          <a:stretch>
            <a:fillRect/>
          </a:stretch>
        </p:blipFill>
        <p:spPr>
          <a:xfrm rot="-10800000">
            <a:off x="15656212" y="30511"/>
            <a:ext cx="2185839" cy="153753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29425"/>
          <a:stretch>
            <a:fillRect/>
          </a:stretch>
        </p:blipFill>
        <p:spPr>
          <a:xfrm rot="-10800000">
            <a:off x="36125" y="8127546"/>
            <a:ext cx="1610591" cy="2159454"/>
          </a:xfrm>
          <a:prstGeom prst="rect">
            <a:avLst/>
          </a:prstGeom>
        </p:spPr>
      </p:pic>
      <p:grpSp>
        <p:nvGrpSpPr>
          <p:cNvPr id="6" name="Group 6"/>
          <p:cNvGrpSpPr>
            <a:grpSpLocks noChangeAspect="1"/>
          </p:cNvGrpSpPr>
          <p:nvPr/>
        </p:nvGrpSpPr>
        <p:grpSpPr>
          <a:xfrm>
            <a:off x="5378401" y="1057275"/>
            <a:ext cx="3905830" cy="4033941"/>
            <a:chOff x="0" y="0"/>
            <a:chExt cx="6350000" cy="6558280"/>
          </a:xfrm>
        </p:grpSpPr>
        <p:sp>
          <p:nvSpPr>
            <p:cNvPr id="7" name="Freeform 7"/>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E99C2E"/>
            </a:solidFill>
            <a:ln w="12700">
              <a:solidFill>
                <a:srgbClr val="000000"/>
              </a:solidFill>
            </a:ln>
          </p:spPr>
        </p:sp>
        <p:sp>
          <p:nvSpPr>
            <p:cNvPr id="8" name="Freeform 8"/>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E99C2E"/>
            </a:solidFill>
          </p:spPr>
        </p:sp>
      </p:grpSp>
      <p:grpSp>
        <p:nvGrpSpPr>
          <p:cNvPr id="9" name="Group 9"/>
          <p:cNvGrpSpPr>
            <a:grpSpLocks noChangeAspect="1"/>
          </p:cNvGrpSpPr>
          <p:nvPr/>
        </p:nvGrpSpPr>
        <p:grpSpPr>
          <a:xfrm>
            <a:off x="1321935" y="5195784"/>
            <a:ext cx="3905830" cy="4033941"/>
            <a:chOff x="0" y="0"/>
            <a:chExt cx="6350000" cy="6558280"/>
          </a:xfrm>
        </p:grpSpPr>
        <p:sp>
          <p:nvSpPr>
            <p:cNvPr id="10" name="Freeform 10"/>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E99C2E"/>
            </a:solidFill>
            <a:ln w="12700">
              <a:solidFill>
                <a:srgbClr val="000000"/>
              </a:solidFill>
            </a:ln>
          </p:spPr>
        </p:sp>
        <p:sp>
          <p:nvSpPr>
            <p:cNvPr id="11" name="Freeform 11"/>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E99C2E"/>
            </a:solidFill>
          </p:spPr>
        </p:sp>
      </p:grpSp>
      <p:grpSp>
        <p:nvGrpSpPr>
          <p:cNvPr id="12" name="Group 12"/>
          <p:cNvGrpSpPr>
            <a:grpSpLocks noChangeAspect="1"/>
          </p:cNvGrpSpPr>
          <p:nvPr/>
        </p:nvGrpSpPr>
        <p:grpSpPr>
          <a:xfrm>
            <a:off x="1321935" y="1028700"/>
            <a:ext cx="3905830" cy="4033941"/>
            <a:chOff x="0" y="0"/>
            <a:chExt cx="6350000" cy="6558280"/>
          </a:xfrm>
        </p:grpSpPr>
        <p:sp>
          <p:nvSpPr>
            <p:cNvPr id="13" name="Freeform 13"/>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E99C2E"/>
            </a:solidFill>
            <a:ln w="12700">
              <a:solidFill>
                <a:srgbClr val="000000"/>
              </a:solidFill>
            </a:ln>
          </p:spPr>
        </p:sp>
        <p:sp>
          <p:nvSpPr>
            <p:cNvPr id="14" name="Freeform 14"/>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E99C2E"/>
            </a:solidFill>
          </p:spPr>
        </p:sp>
      </p:grpSp>
      <p:grpSp>
        <p:nvGrpSpPr>
          <p:cNvPr id="15" name="Group 15"/>
          <p:cNvGrpSpPr>
            <a:grpSpLocks noChangeAspect="1"/>
          </p:cNvGrpSpPr>
          <p:nvPr/>
        </p:nvGrpSpPr>
        <p:grpSpPr>
          <a:xfrm>
            <a:off x="5378401" y="5224359"/>
            <a:ext cx="3905830" cy="4033941"/>
            <a:chOff x="0" y="0"/>
            <a:chExt cx="6350000" cy="6558280"/>
          </a:xfrm>
        </p:grpSpPr>
        <p:sp>
          <p:nvSpPr>
            <p:cNvPr id="16" name="Freeform 1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solidFill>
              <a:srgbClr val="E99C2E"/>
            </a:solidFill>
            <a:ln w="12700">
              <a:solidFill>
                <a:srgbClr val="000000"/>
              </a:solidFill>
            </a:ln>
          </p:spPr>
        </p:sp>
        <p:sp>
          <p:nvSpPr>
            <p:cNvPr id="17" name="Freeform 1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E99C2E"/>
            </a:solidFill>
          </p:spPr>
        </p:sp>
      </p:grpSp>
      <p:pic>
        <p:nvPicPr>
          <p:cNvPr id="18" name="Picture 18"/>
          <p:cNvPicPr>
            <a:picLocks noChangeAspect="1"/>
          </p:cNvPicPr>
          <p:nvPr/>
        </p:nvPicPr>
        <p:blipFill>
          <a:blip r:embed="rId10"/>
          <a:srcRect/>
          <a:stretch>
            <a:fillRect/>
          </a:stretch>
        </p:blipFill>
        <p:spPr>
          <a:xfrm>
            <a:off x="2554458" y="2375355"/>
            <a:ext cx="5518065" cy="5518065"/>
          </a:xfrm>
          <a:prstGeom prst="rect">
            <a:avLst/>
          </a:prstGeom>
        </p:spPr>
      </p:pic>
      <p:sp>
        <p:nvSpPr>
          <p:cNvPr id="19" name="TextBox 19"/>
          <p:cNvSpPr txBox="1"/>
          <p:nvPr/>
        </p:nvSpPr>
        <p:spPr>
          <a:xfrm>
            <a:off x="10106108" y="3522531"/>
            <a:ext cx="6552579" cy="552450"/>
          </a:xfrm>
          <a:prstGeom prst="rect">
            <a:avLst/>
          </a:prstGeom>
        </p:spPr>
        <p:txBody>
          <a:bodyPr lIns="0" tIns="0" rIns="0" bIns="0" rtlCol="0" anchor="t">
            <a:spAutoFit/>
          </a:bodyPr>
          <a:lstStyle/>
          <a:p>
            <a:pPr>
              <a:lnSpc>
                <a:spcPts val="4320"/>
              </a:lnSpc>
            </a:pPr>
            <a:r>
              <a:rPr lang="en-US" sz="3600">
                <a:solidFill>
                  <a:srgbClr val="000000"/>
                </a:solidFill>
                <a:latin typeface="Roboto"/>
              </a:rPr>
              <a:t>NOTING EVERY DETAIL</a:t>
            </a:r>
          </a:p>
        </p:txBody>
      </p:sp>
      <p:sp>
        <p:nvSpPr>
          <p:cNvPr id="20" name="TextBox 20"/>
          <p:cNvSpPr txBox="1"/>
          <p:nvPr/>
        </p:nvSpPr>
        <p:spPr>
          <a:xfrm>
            <a:off x="10106108" y="4201273"/>
            <a:ext cx="5853159" cy="761365"/>
          </a:xfrm>
          <a:prstGeom prst="rect">
            <a:avLst/>
          </a:prstGeom>
        </p:spPr>
        <p:txBody>
          <a:bodyPr lIns="0" tIns="0" rIns="0" bIns="0" rtlCol="0" anchor="t">
            <a:spAutoFit/>
          </a:bodyPr>
          <a:lstStyle/>
          <a:p>
            <a:pPr>
              <a:lnSpc>
                <a:spcPts val="5600"/>
              </a:lnSpc>
            </a:pPr>
            <a:r>
              <a:rPr lang="en-US" sz="5600">
                <a:solidFill>
                  <a:srgbClr val="E99C2E"/>
                </a:solidFill>
                <a:latin typeface="Roboto Bold"/>
              </a:rPr>
              <a:t>SWOT ANALYSIS</a:t>
            </a:r>
          </a:p>
        </p:txBody>
      </p:sp>
      <p:sp>
        <p:nvSpPr>
          <p:cNvPr id="21" name="TextBox 21"/>
          <p:cNvSpPr txBox="1"/>
          <p:nvPr/>
        </p:nvSpPr>
        <p:spPr>
          <a:xfrm>
            <a:off x="10106108" y="5083179"/>
            <a:ext cx="7062748" cy="1653540"/>
          </a:xfrm>
          <a:prstGeom prst="rect">
            <a:avLst/>
          </a:prstGeom>
        </p:spPr>
        <p:txBody>
          <a:bodyPr lIns="0" tIns="0" rIns="0" bIns="0" rtlCol="0" anchor="t">
            <a:spAutoFit/>
          </a:bodyPr>
          <a:lstStyle/>
          <a:p>
            <a:pPr algn="just">
              <a:lnSpc>
                <a:spcPts val="3359"/>
              </a:lnSpc>
            </a:pPr>
            <a:r>
              <a:rPr lang="en-US" sz="2400">
                <a:solidFill>
                  <a:srgbClr val="000000"/>
                </a:solidFill>
                <a:latin typeface="Nunito"/>
              </a:rPr>
              <a:t>Following one semester of development, we believe we have done our best to create a fully functional website. There are certain advantages, risks, opportunities, and weaknesses with our website.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969757" y="7902120"/>
            <a:ext cx="2354368" cy="235436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29425"/>
          <a:stretch>
            <a:fillRect/>
          </a:stretch>
        </p:blipFill>
        <p:spPr>
          <a:xfrm>
            <a:off x="16526698" y="-51027"/>
            <a:ext cx="1610591" cy="215945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6169"/>
          <a:stretch>
            <a:fillRect/>
          </a:stretch>
        </p:blipFill>
        <p:spPr>
          <a:xfrm>
            <a:off x="1028700" y="8718955"/>
            <a:ext cx="2185839" cy="153753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35624" y="8191273"/>
            <a:ext cx="1776062" cy="1776062"/>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0800000">
            <a:off x="7250981" y="0"/>
            <a:ext cx="2287105" cy="2287105"/>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0800000" flipH="1">
            <a:off x="9144000" y="-51027"/>
            <a:ext cx="2287105" cy="2287105"/>
          </a:xfrm>
          <a:prstGeom prst="rect">
            <a:avLst/>
          </a:prstGeom>
        </p:spPr>
      </p:pic>
      <p:grpSp>
        <p:nvGrpSpPr>
          <p:cNvPr id="8" name="Group 8"/>
          <p:cNvGrpSpPr>
            <a:grpSpLocks noChangeAspect="1"/>
          </p:cNvGrpSpPr>
          <p:nvPr/>
        </p:nvGrpSpPr>
        <p:grpSpPr>
          <a:xfrm>
            <a:off x="8836768" y="671511"/>
            <a:ext cx="7689930" cy="5621106"/>
            <a:chOff x="0" y="0"/>
            <a:chExt cx="2435860" cy="1780540"/>
          </a:xfrm>
        </p:grpSpPr>
        <p:sp>
          <p:nvSpPr>
            <p:cNvPr id="9" name="Freeform 9"/>
            <p:cNvSpPr/>
            <p:nvPr/>
          </p:nvSpPr>
          <p:spPr>
            <a:xfrm>
              <a:off x="74930" y="40640"/>
              <a:ext cx="2310130" cy="1664970"/>
            </a:xfrm>
            <a:custGeom>
              <a:avLst/>
              <a:gdLst/>
              <a:ahLst/>
              <a:cxnLst/>
              <a:rect l="l" t="t" r="r" b="b"/>
              <a:pathLst>
                <a:path w="2310130" h="1664970">
                  <a:moveTo>
                    <a:pt x="2310130" y="1664970"/>
                  </a:moveTo>
                  <a:lnTo>
                    <a:pt x="0" y="1664970"/>
                  </a:lnTo>
                  <a:lnTo>
                    <a:pt x="0" y="0"/>
                  </a:lnTo>
                  <a:lnTo>
                    <a:pt x="2308860" y="0"/>
                  </a:lnTo>
                  <a:lnTo>
                    <a:pt x="2308860" y="1664970"/>
                  </a:lnTo>
                  <a:close/>
                </a:path>
              </a:pathLst>
            </a:custGeom>
            <a:blipFill>
              <a:blip r:embed="rId12"/>
              <a:stretch>
                <a:fillRect t="-2030" r="-55" b="-2030"/>
              </a:stretch>
            </a:blipFill>
          </p:spPr>
        </p:sp>
        <p:sp>
          <p:nvSpPr>
            <p:cNvPr id="10" name="Freeform 10"/>
            <p:cNvSpPr/>
            <p:nvPr/>
          </p:nvSpPr>
          <p:spPr>
            <a:xfrm>
              <a:off x="0" y="0"/>
              <a:ext cx="2435860" cy="1780540"/>
            </a:xfrm>
            <a:custGeom>
              <a:avLst/>
              <a:gdLst/>
              <a:ahLst/>
              <a:cxnLst/>
              <a:rect l="l" t="t" r="r" b="b"/>
              <a:pathLst>
                <a:path w="2435860" h="1780540">
                  <a:moveTo>
                    <a:pt x="2435860" y="1780540"/>
                  </a:moveTo>
                  <a:lnTo>
                    <a:pt x="0" y="1780540"/>
                  </a:lnTo>
                  <a:lnTo>
                    <a:pt x="0" y="0"/>
                  </a:lnTo>
                  <a:lnTo>
                    <a:pt x="2435860" y="0"/>
                  </a:lnTo>
                  <a:lnTo>
                    <a:pt x="2435860" y="1780540"/>
                  </a:lnTo>
                  <a:close/>
                </a:path>
              </a:pathLst>
            </a:custGeom>
            <a:blipFill>
              <a:blip r:embed="rId13"/>
              <a:stretch>
                <a:fillRect l="-66" r="-66"/>
              </a:stretch>
            </a:blipFill>
          </p:spPr>
        </p:sp>
      </p:grpSp>
      <p:grpSp>
        <p:nvGrpSpPr>
          <p:cNvPr id="11" name="Group 11"/>
          <p:cNvGrpSpPr>
            <a:grpSpLocks noChangeAspect="1"/>
          </p:cNvGrpSpPr>
          <p:nvPr/>
        </p:nvGrpSpPr>
        <p:grpSpPr>
          <a:xfrm>
            <a:off x="11074344" y="4966706"/>
            <a:ext cx="6184956" cy="4521016"/>
            <a:chOff x="0" y="0"/>
            <a:chExt cx="2435860" cy="1780540"/>
          </a:xfrm>
        </p:grpSpPr>
        <p:sp>
          <p:nvSpPr>
            <p:cNvPr id="12" name="Freeform 12"/>
            <p:cNvSpPr/>
            <p:nvPr/>
          </p:nvSpPr>
          <p:spPr>
            <a:xfrm>
              <a:off x="74930" y="40640"/>
              <a:ext cx="2310130" cy="1664970"/>
            </a:xfrm>
            <a:custGeom>
              <a:avLst/>
              <a:gdLst/>
              <a:ahLst/>
              <a:cxnLst/>
              <a:rect l="l" t="t" r="r" b="b"/>
              <a:pathLst>
                <a:path w="2310130" h="1664970">
                  <a:moveTo>
                    <a:pt x="2310130" y="1664970"/>
                  </a:moveTo>
                  <a:lnTo>
                    <a:pt x="0" y="1664970"/>
                  </a:lnTo>
                  <a:lnTo>
                    <a:pt x="0" y="0"/>
                  </a:lnTo>
                  <a:lnTo>
                    <a:pt x="2308860" y="0"/>
                  </a:lnTo>
                  <a:lnTo>
                    <a:pt x="2308860" y="1664970"/>
                  </a:lnTo>
                  <a:close/>
                </a:path>
              </a:pathLst>
            </a:custGeom>
            <a:blipFill>
              <a:blip r:embed="rId14"/>
              <a:stretch>
                <a:fillRect l="-10128" r="-10183"/>
              </a:stretch>
            </a:blipFill>
          </p:spPr>
        </p:sp>
        <p:sp>
          <p:nvSpPr>
            <p:cNvPr id="13" name="Freeform 13"/>
            <p:cNvSpPr/>
            <p:nvPr/>
          </p:nvSpPr>
          <p:spPr>
            <a:xfrm>
              <a:off x="0" y="0"/>
              <a:ext cx="2435860" cy="1780540"/>
            </a:xfrm>
            <a:custGeom>
              <a:avLst/>
              <a:gdLst/>
              <a:ahLst/>
              <a:cxnLst/>
              <a:rect l="l" t="t" r="r" b="b"/>
              <a:pathLst>
                <a:path w="2435860" h="1780540">
                  <a:moveTo>
                    <a:pt x="2435860" y="1780540"/>
                  </a:moveTo>
                  <a:lnTo>
                    <a:pt x="0" y="1780540"/>
                  </a:lnTo>
                  <a:lnTo>
                    <a:pt x="0" y="0"/>
                  </a:lnTo>
                  <a:lnTo>
                    <a:pt x="2435860" y="0"/>
                  </a:lnTo>
                  <a:lnTo>
                    <a:pt x="2435860" y="1780540"/>
                  </a:lnTo>
                  <a:close/>
                </a:path>
              </a:pathLst>
            </a:custGeom>
            <a:blipFill>
              <a:blip r:embed="rId13"/>
              <a:stretch>
                <a:fillRect l="-66" r="-66"/>
              </a:stretch>
            </a:blipFill>
          </p:spPr>
        </p:sp>
      </p:grpSp>
      <p:sp>
        <p:nvSpPr>
          <p:cNvPr id="14" name="TextBox 14"/>
          <p:cNvSpPr txBox="1"/>
          <p:nvPr/>
        </p:nvSpPr>
        <p:spPr>
          <a:xfrm>
            <a:off x="1028700" y="4942973"/>
            <a:ext cx="7365834" cy="1291563"/>
          </a:xfrm>
          <a:prstGeom prst="rect">
            <a:avLst/>
          </a:prstGeom>
        </p:spPr>
        <p:txBody>
          <a:bodyPr lIns="0" tIns="0" rIns="0" bIns="0" rtlCol="0" anchor="t">
            <a:spAutoFit/>
          </a:bodyPr>
          <a:lstStyle/>
          <a:p>
            <a:pPr>
              <a:lnSpc>
                <a:spcPts val="9600"/>
              </a:lnSpc>
            </a:pPr>
            <a:r>
              <a:rPr lang="en-US" sz="9600">
                <a:solidFill>
                  <a:srgbClr val="E99C2E"/>
                </a:solidFill>
                <a:latin typeface="Roboto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332382"/>
            <a:ext cx="7637131" cy="1457173"/>
          </a:xfrm>
          <a:prstGeom prst="rect">
            <a:avLst/>
          </a:prstGeom>
        </p:spPr>
        <p:txBody>
          <a:bodyPr lIns="0" tIns="0" rIns="0" bIns="0" rtlCol="0" anchor="t">
            <a:spAutoFit/>
          </a:bodyPr>
          <a:lstStyle/>
          <a:p>
            <a:pPr>
              <a:lnSpc>
                <a:spcPts val="5619"/>
              </a:lnSpc>
            </a:pPr>
            <a:r>
              <a:rPr lang="en-US" sz="5619">
                <a:solidFill>
                  <a:srgbClr val="E99C2E"/>
                </a:solidFill>
                <a:latin typeface="Roboto Bold"/>
              </a:rPr>
              <a:t>WHY DID WE CHOOSE THIS TOPIC?</a:t>
            </a:r>
          </a:p>
        </p:txBody>
      </p:sp>
      <p:sp>
        <p:nvSpPr>
          <p:cNvPr id="3" name="TextBox 3"/>
          <p:cNvSpPr txBox="1"/>
          <p:nvPr/>
        </p:nvSpPr>
        <p:spPr>
          <a:xfrm>
            <a:off x="1028700" y="4011380"/>
            <a:ext cx="7180912" cy="4168140"/>
          </a:xfrm>
          <a:prstGeom prst="rect">
            <a:avLst/>
          </a:prstGeom>
        </p:spPr>
        <p:txBody>
          <a:bodyPr lIns="0" tIns="0" rIns="0" bIns="0" rtlCol="0" anchor="t">
            <a:spAutoFit/>
          </a:bodyPr>
          <a:lstStyle/>
          <a:p>
            <a:pPr algn="just">
              <a:lnSpc>
                <a:spcPts val="3359"/>
              </a:lnSpc>
            </a:pPr>
            <a:r>
              <a:rPr lang="en-US" sz="2400">
                <a:solidFill>
                  <a:srgbClr val="000000"/>
                </a:solidFill>
                <a:latin typeface="Nunito"/>
              </a:rPr>
              <a:t>We understand emerging lifestyle trends and their influence on products of daily use, especially in the setting we live in. Acting as a ‘finger on the design pulse’, we wanted  a website to showcase what is new and cutting edge and then translate it into persuasive products and inspiration for the buyer audience. We chose a furniture website catalogue that ranges from eclectic designs produced in India, so as to seamlessly blend a buyer's identity into their homes.</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6966556" y="-1028700"/>
            <a:ext cx="2057400" cy="4114800"/>
          </a:xfrm>
          <a:prstGeom prst="rect">
            <a:avLst/>
          </a:prstGeom>
        </p:spPr>
      </p:pic>
      <p:grpSp>
        <p:nvGrpSpPr>
          <p:cNvPr id="5" name="Group 5"/>
          <p:cNvGrpSpPr>
            <a:grpSpLocks noChangeAspect="1"/>
          </p:cNvGrpSpPr>
          <p:nvPr/>
        </p:nvGrpSpPr>
        <p:grpSpPr>
          <a:xfrm>
            <a:off x="9086117" y="1028700"/>
            <a:ext cx="3445684" cy="6125661"/>
            <a:chOff x="0" y="0"/>
            <a:chExt cx="3291840" cy="5852160"/>
          </a:xfrm>
        </p:grpSpPr>
        <p:sp>
          <p:nvSpPr>
            <p:cNvPr id="6" name="Freeform 6"/>
            <p:cNvSpPr/>
            <p:nvPr/>
          </p:nvSpPr>
          <p:spPr>
            <a:xfrm>
              <a:off x="1270" y="-1270"/>
              <a:ext cx="3290570" cy="5853430"/>
            </a:xfrm>
            <a:custGeom>
              <a:avLst/>
              <a:gdLst/>
              <a:ahLst/>
              <a:cxnLst/>
              <a:rect l="l" t="t" r="r" b="b"/>
              <a:pathLst>
                <a:path w="3290570" h="5853430">
                  <a:moveTo>
                    <a:pt x="3290570" y="5853430"/>
                  </a:moveTo>
                  <a:lnTo>
                    <a:pt x="0" y="5853430"/>
                  </a:lnTo>
                  <a:lnTo>
                    <a:pt x="0" y="0"/>
                  </a:lnTo>
                  <a:lnTo>
                    <a:pt x="3290570" y="0"/>
                  </a:lnTo>
                  <a:lnTo>
                    <a:pt x="3290570" y="5853430"/>
                  </a:lnTo>
                  <a:close/>
                </a:path>
              </a:pathLst>
            </a:custGeom>
            <a:blipFill>
              <a:blip r:embed="rId4"/>
              <a:stretch>
                <a:fillRect l="-96051" r="-197682"/>
              </a:stretch>
            </a:blipFill>
          </p:spPr>
        </p:sp>
        <p:sp>
          <p:nvSpPr>
            <p:cNvPr id="7" name="Freeform 7"/>
            <p:cNvSpPr/>
            <p:nvPr/>
          </p:nvSpPr>
          <p:spPr>
            <a:xfrm>
              <a:off x="1270" y="-1270"/>
              <a:ext cx="3290570" cy="5853430"/>
            </a:xfrm>
            <a:custGeom>
              <a:avLst/>
              <a:gdLst/>
              <a:ahLst/>
              <a:cxnLst/>
              <a:rect l="l" t="t" r="r" b="b"/>
              <a:pathLst>
                <a:path w="3290570" h="5853430">
                  <a:moveTo>
                    <a:pt x="3290570" y="5853430"/>
                  </a:moveTo>
                  <a:lnTo>
                    <a:pt x="0" y="5853430"/>
                  </a:lnTo>
                  <a:lnTo>
                    <a:pt x="0" y="0"/>
                  </a:lnTo>
                  <a:lnTo>
                    <a:pt x="3290570" y="0"/>
                  </a:lnTo>
                  <a:lnTo>
                    <a:pt x="3290570" y="5853430"/>
                  </a:lnTo>
                  <a:close/>
                </a:path>
              </a:pathLst>
            </a:custGeom>
            <a:blipFill>
              <a:blip r:embed="rId5"/>
              <a:stretch>
                <a:fillRect l="-30" r="-30"/>
              </a:stretch>
            </a:blipFill>
          </p:spPr>
        </p:sp>
      </p:grpSp>
      <p:grpSp>
        <p:nvGrpSpPr>
          <p:cNvPr id="8" name="Group 8"/>
          <p:cNvGrpSpPr>
            <a:grpSpLocks noChangeAspect="1"/>
          </p:cNvGrpSpPr>
          <p:nvPr/>
        </p:nvGrpSpPr>
        <p:grpSpPr>
          <a:xfrm>
            <a:off x="15055086" y="1028700"/>
            <a:ext cx="3445684" cy="6125661"/>
            <a:chOff x="0" y="0"/>
            <a:chExt cx="3291840" cy="5852160"/>
          </a:xfrm>
        </p:grpSpPr>
        <p:sp>
          <p:nvSpPr>
            <p:cNvPr id="9" name="Freeform 9"/>
            <p:cNvSpPr/>
            <p:nvPr/>
          </p:nvSpPr>
          <p:spPr>
            <a:xfrm>
              <a:off x="1270" y="-1270"/>
              <a:ext cx="3290570" cy="5853430"/>
            </a:xfrm>
            <a:custGeom>
              <a:avLst/>
              <a:gdLst/>
              <a:ahLst/>
              <a:cxnLst/>
              <a:rect l="l" t="t" r="r" b="b"/>
              <a:pathLst>
                <a:path w="3290570" h="5853430">
                  <a:moveTo>
                    <a:pt x="3290570" y="5853430"/>
                  </a:moveTo>
                  <a:lnTo>
                    <a:pt x="0" y="5853430"/>
                  </a:lnTo>
                  <a:lnTo>
                    <a:pt x="0" y="0"/>
                  </a:lnTo>
                  <a:lnTo>
                    <a:pt x="3290570" y="0"/>
                  </a:lnTo>
                  <a:lnTo>
                    <a:pt x="3290570" y="5853430"/>
                  </a:lnTo>
                  <a:close/>
                </a:path>
              </a:pathLst>
            </a:custGeom>
            <a:blipFill>
              <a:blip r:embed="rId6"/>
              <a:stretch>
                <a:fillRect l="-1931" r="-194181"/>
              </a:stretch>
            </a:blipFill>
          </p:spPr>
        </p:sp>
        <p:sp>
          <p:nvSpPr>
            <p:cNvPr id="10" name="Freeform 10"/>
            <p:cNvSpPr/>
            <p:nvPr/>
          </p:nvSpPr>
          <p:spPr>
            <a:xfrm>
              <a:off x="1270" y="-1270"/>
              <a:ext cx="3290570" cy="5853430"/>
            </a:xfrm>
            <a:custGeom>
              <a:avLst/>
              <a:gdLst/>
              <a:ahLst/>
              <a:cxnLst/>
              <a:rect l="l" t="t" r="r" b="b"/>
              <a:pathLst>
                <a:path w="3290570" h="5853430">
                  <a:moveTo>
                    <a:pt x="3290570" y="5853430"/>
                  </a:moveTo>
                  <a:lnTo>
                    <a:pt x="0" y="5853430"/>
                  </a:lnTo>
                  <a:lnTo>
                    <a:pt x="0" y="0"/>
                  </a:lnTo>
                  <a:lnTo>
                    <a:pt x="3290570" y="0"/>
                  </a:lnTo>
                  <a:lnTo>
                    <a:pt x="3290570" y="5853430"/>
                  </a:lnTo>
                  <a:close/>
                </a:path>
              </a:pathLst>
            </a:custGeom>
            <a:blipFill>
              <a:blip r:embed="rId5"/>
              <a:stretch>
                <a:fillRect l="-30" r="-30"/>
              </a:stretch>
            </a:blipFill>
          </p:spPr>
        </p:sp>
      </p:grpSp>
      <p:grpSp>
        <p:nvGrpSpPr>
          <p:cNvPr id="11" name="Group 11"/>
          <p:cNvGrpSpPr>
            <a:grpSpLocks noChangeAspect="1"/>
          </p:cNvGrpSpPr>
          <p:nvPr/>
        </p:nvGrpSpPr>
        <p:grpSpPr>
          <a:xfrm>
            <a:off x="12695767" y="4161339"/>
            <a:ext cx="3445684" cy="6125661"/>
            <a:chOff x="0" y="0"/>
            <a:chExt cx="3291840" cy="5852160"/>
          </a:xfrm>
        </p:grpSpPr>
        <p:sp>
          <p:nvSpPr>
            <p:cNvPr id="12" name="Freeform 12"/>
            <p:cNvSpPr/>
            <p:nvPr/>
          </p:nvSpPr>
          <p:spPr>
            <a:xfrm>
              <a:off x="1270" y="-1270"/>
              <a:ext cx="3290570" cy="5853430"/>
            </a:xfrm>
            <a:custGeom>
              <a:avLst/>
              <a:gdLst/>
              <a:ahLst/>
              <a:cxnLst/>
              <a:rect l="l" t="t" r="r" b="b"/>
              <a:pathLst>
                <a:path w="3290570" h="5853430">
                  <a:moveTo>
                    <a:pt x="3290570" y="5853430"/>
                  </a:moveTo>
                  <a:lnTo>
                    <a:pt x="0" y="5853430"/>
                  </a:lnTo>
                  <a:lnTo>
                    <a:pt x="0" y="0"/>
                  </a:lnTo>
                  <a:lnTo>
                    <a:pt x="3290570" y="0"/>
                  </a:lnTo>
                  <a:lnTo>
                    <a:pt x="3290570" y="5853430"/>
                  </a:lnTo>
                  <a:close/>
                </a:path>
              </a:pathLst>
            </a:custGeom>
            <a:blipFill>
              <a:blip r:embed="rId7"/>
              <a:stretch>
                <a:fillRect l="-130662" r="-36165"/>
              </a:stretch>
            </a:blipFill>
          </p:spPr>
        </p:sp>
        <p:sp>
          <p:nvSpPr>
            <p:cNvPr id="13" name="Freeform 13"/>
            <p:cNvSpPr/>
            <p:nvPr/>
          </p:nvSpPr>
          <p:spPr>
            <a:xfrm>
              <a:off x="1270" y="-1270"/>
              <a:ext cx="3290570" cy="5853430"/>
            </a:xfrm>
            <a:custGeom>
              <a:avLst/>
              <a:gdLst/>
              <a:ahLst/>
              <a:cxnLst/>
              <a:rect l="l" t="t" r="r" b="b"/>
              <a:pathLst>
                <a:path w="3290570" h="5853430">
                  <a:moveTo>
                    <a:pt x="3290570" y="5853430"/>
                  </a:moveTo>
                  <a:lnTo>
                    <a:pt x="0" y="5853430"/>
                  </a:lnTo>
                  <a:lnTo>
                    <a:pt x="0" y="0"/>
                  </a:lnTo>
                  <a:lnTo>
                    <a:pt x="3290570" y="0"/>
                  </a:lnTo>
                  <a:lnTo>
                    <a:pt x="3290570" y="5853430"/>
                  </a:lnTo>
                  <a:close/>
                </a:path>
              </a:pathLst>
            </a:custGeom>
            <a:blipFill>
              <a:blip r:embed="rId5"/>
              <a:stretch>
                <a:fillRect l="-30" r="-30"/>
              </a:stretch>
            </a:blipFill>
          </p:spPr>
        </p:sp>
      </p:grpSp>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6021625" y="7932632"/>
            <a:ext cx="2354368" cy="2354368"/>
          </a:xfrm>
          <a:prstGeom prst="rect">
            <a:avLst/>
          </a:prstGeom>
        </p:spPr>
      </p:pic>
      <p:pic>
        <p:nvPicPr>
          <p:cNvPr id="15" name="Picture 1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34025" b="25301"/>
          <a:stretch>
            <a:fillRect/>
          </a:stretch>
        </p:blipFill>
        <p:spPr>
          <a:xfrm>
            <a:off x="12358" y="8749466"/>
            <a:ext cx="1442094" cy="1555598"/>
          </a:xfrm>
          <a:prstGeom prst="rect">
            <a:avLst/>
          </a:prstGeom>
        </p:spPr>
      </p:pic>
      <p:pic>
        <p:nvPicPr>
          <p:cNvPr id="16" name="Picture 1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b="113"/>
          <a:stretch>
            <a:fillRect/>
          </a:stretch>
        </p:blipFill>
        <p:spPr>
          <a:xfrm>
            <a:off x="11018509" y="6485975"/>
            <a:ext cx="2282118" cy="2157002"/>
          </a:xfrm>
          <a:prstGeom prst="rect">
            <a:avLst/>
          </a:prstGeom>
        </p:spPr>
      </p:pic>
      <p:pic>
        <p:nvPicPr>
          <p:cNvPr id="17" name="Picture 1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26169"/>
          <a:stretch>
            <a:fillRect/>
          </a:stretch>
        </p:blipFill>
        <p:spPr>
          <a:xfrm>
            <a:off x="14437659" y="0"/>
            <a:ext cx="2185839" cy="153753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84330"/>
            <a:ext cx="18288000" cy="8522943"/>
            <a:chOff x="0" y="0"/>
            <a:chExt cx="4816593" cy="2244726"/>
          </a:xfrm>
        </p:grpSpPr>
        <p:sp>
          <p:nvSpPr>
            <p:cNvPr id="3" name="Freeform 3"/>
            <p:cNvSpPr/>
            <p:nvPr/>
          </p:nvSpPr>
          <p:spPr>
            <a:xfrm>
              <a:off x="0" y="0"/>
              <a:ext cx="4816592" cy="2244726"/>
            </a:xfrm>
            <a:custGeom>
              <a:avLst/>
              <a:gdLst/>
              <a:ahLst/>
              <a:cxnLst/>
              <a:rect l="l" t="t" r="r" b="b"/>
              <a:pathLst>
                <a:path w="4816592" h="2244726">
                  <a:moveTo>
                    <a:pt x="0" y="0"/>
                  </a:moveTo>
                  <a:lnTo>
                    <a:pt x="4816592" y="0"/>
                  </a:lnTo>
                  <a:lnTo>
                    <a:pt x="4816592" y="2244726"/>
                  </a:lnTo>
                  <a:lnTo>
                    <a:pt x="0" y="2244726"/>
                  </a:lnTo>
                  <a:close/>
                </a:path>
              </a:pathLst>
            </a:custGeom>
            <a:solidFill>
              <a:srgbClr val="E99C2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15"/>
          <a:stretch>
            <a:fillRect/>
          </a:stretch>
        </p:blipFill>
        <p:spPr>
          <a:xfrm rot="-10800000">
            <a:off x="2372181" y="19002"/>
            <a:ext cx="2185839" cy="1009698"/>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29425"/>
          <a:stretch>
            <a:fillRect/>
          </a:stretch>
        </p:blipFill>
        <p:spPr>
          <a:xfrm rot="-10800000">
            <a:off x="36125" y="8127546"/>
            <a:ext cx="1610591" cy="215945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29425"/>
          <a:stretch>
            <a:fillRect/>
          </a:stretch>
        </p:blipFill>
        <p:spPr>
          <a:xfrm rot="-10800000">
            <a:off x="15943836" y="0"/>
            <a:ext cx="1610591" cy="2159454"/>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0695" b="26169"/>
          <a:stretch>
            <a:fillRect/>
          </a:stretch>
        </p:blipFill>
        <p:spPr>
          <a:xfrm rot="-10800000">
            <a:off x="16392563" y="8438506"/>
            <a:ext cx="1733474" cy="1537534"/>
          </a:xfrm>
          <a:prstGeom prst="rect">
            <a:avLst/>
          </a:prstGeom>
        </p:spPr>
      </p:pic>
      <p:pic>
        <p:nvPicPr>
          <p:cNvPr id="9" name="Picture 9"/>
          <p:cNvPicPr>
            <a:picLocks noChangeAspect="1"/>
          </p:cNvPicPr>
          <p:nvPr/>
        </p:nvPicPr>
        <p:blipFill>
          <a:blip r:embed="rId10"/>
          <a:srcRect/>
          <a:stretch>
            <a:fillRect/>
          </a:stretch>
        </p:blipFill>
        <p:spPr>
          <a:xfrm>
            <a:off x="308219" y="1691548"/>
            <a:ext cx="12552807" cy="6914113"/>
          </a:xfrm>
          <a:prstGeom prst="rect">
            <a:avLst/>
          </a:prstGeom>
        </p:spPr>
      </p:pic>
      <p:sp>
        <p:nvSpPr>
          <p:cNvPr id="10" name="TextBox 10"/>
          <p:cNvSpPr txBox="1"/>
          <p:nvPr/>
        </p:nvSpPr>
        <p:spPr>
          <a:xfrm>
            <a:off x="11329930" y="6921873"/>
            <a:ext cx="1331429" cy="318061"/>
          </a:xfrm>
          <a:prstGeom prst="rect">
            <a:avLst/>
          </a:prstGeom>
        </p:spPr>
        <p:txBody>
          <a:bodyPr lIns="0" tIns="0" rIns="0" bIns="0" rtlCol="0" anchor="t">
            <a:spAutoFit/>
          </a:bodyPr>
          <a:lstStyle/>
          <a:p>
            <a:pPr>
              <a:lnSpc>
                <a:spcPts val="2400"/>
              </a:lnSpc>
            </a:pPr>
            <a:r>
              <a:rPr lang="en-US" sz="2400">
                <a:solidFill>
                  <a:srgbClr val="FFFFFF"/>
                </a:solidFill>
                <a:latin typeface="Nunito Bold"/>
              </a:rPr>
              <a:t>PRICE :</a:t>
            </a:r>
          </a:p>
        </p:txBody>
      </p:sp>
      <p:sp>
        <p:nvSpPr>
          <p:cNvPr id="11" name="TextBox 11"/>
          <p:cNvSpPr txBox="1"/>
          <p:nvPr/>
        </p:nvSpPr>
        <p:spPr>
          <a:xfrm>
            <a:off x="13394153" y="2682106"/>
            <a:ext cx="3865147" cy="703580"/>
          </a:xfrm>
          <a:prstGeom prst="rect">
            <a:avLst/>
          </a:prstGeom>
        </p:spPr>
        <p:txBody>
          <a:bodyPr lIns="0" tIns="0" rIns="0" bIns="0" rtlCol="0" anchor="t">
            <a:spAutoFit/>
          </a:bodyPr>
          <a:lstStyle/>
          <a:p>
            <a:pPr>
              <a:lnSpc>
                <a:spcPts val="5200"/>
              </a:lnSpc>
            </a:pPr>
            <a:r>
              <a:rPr lang="en-US" sz="5200">
                <a:solidFill>
                  <a:srgbClr val="FFFFFF"/>
                </a:solidFill>
                <a:latin typeface="Roboto Bold"/>
              </a:rPr>
              <a:t>HOME PAGE</a:t>
            </a:r>
          </a:p>
        </p:txBody>
      </p:sp>
      <p:sp>
        <p:nvSpPr>
          <p:cNvPr id="12" name="TextBox 12"/>
          <p:cNvSpPr txBox="1"/>
          <p:nvPr/>
        </p:nvSpPr>
        <p:spPr>
          <a:xfrm>
            <a:off x="13394153" y="3448719"/>
            <a:ext cx="4160274" cy="1470165"/>
          </a:xfrm>
          <a:prstGeom prst="rect">
            <a:avLst/>
          </a:prstGeom>
        </p:spPr>
        <p:txBody>
          <a:bodyPr lIns="0" tIns="0" rIns="0" bIns="0" rtlCol="0" anchor="t">
            <a:spAutoFit/>
          </a:bodyPr>
          <a:lstStyle/>
          <a:p>
            <a:pPr algn="just">
              <a:lnSpc>
                <a:spcPts val="2967"/>
              </a:lnSpc>
            </a:pPr>
            <a:r>
              <a:rPr lang="en-US" sz="2119">
                <a:solidFill>
                  <a:srgbClr val="FFFFFF"/>
                </a:solidFill>
                <a:latin typeface="Nunito"/>
              </a:rPr>
              <a:t>Our home page features a preview of some of our latest products, so you can see what's new and trending.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84330"/>
            <a:ext cx="18288000" cy="8522943"/>
            <a:chOff x="0" y="0"/>
            <a:chExt cx="4816593" cy="2244726"/>
          </a:xfrm>
        </p:grpSpPr>
        <p:sp>
          <p:nvSpPr>
            <p:cNvPr id="3" name="Freeform 3"/>
            <p:cNvSpPr/>
            <p:nvPr/>
          </p:nvSpPr>
          <p:spPr>
            <a:xfrm>
              <a:off x="0" y="0"/>
              <a:ext cx="4816592" cy="2244726"/>
            </a:xfrm>
            <a:custGeom>
              <a:avLst/>
              <a:gdLst/>
              <a:ahLst/>
              <a:cxnLst/>
              <a:rect l="l" t="t" r="r" b="b"/>
              <a:pathLst>
                <a:path w="4816592" h="2244726">
                  <a:moveTo>
                    <a:pt x="0" y="0"/>
                  </a:moveTo>
                  <a:lnTo>
                    <a:pt x="4816592" y="0"/>
                  </a:lnTo>
                  <a:lnTo>
                    <a:pt x="4816592" y="2244726"/>
                  </a:lnTo>
                  <a:lnTo>
                    <a:pt x="0" y="2244726"/>
                  </a:lnTo>
                  <a:close/>
                </a:path>
              </a:pathLst>
            </a:custGeom>
            <a:solidFill>
              <a:srgbClr val="E99C2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15"/>
          <a:stretch>
            <a:fillRect/>
          </a:stretch>
        </p:blipFill>
        <p:spPr>
          <a:xfrm rot="-10800000">
            <a:off x="2372181" y="19002"/>
            <a:ext cx="2185839" cy="1009698"/>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29425"/>
          <a:stretch>
            <a:fillRect/>
          </a:stretch>
        </p:blipFill>
        <p:spPr>
          <a:xfrm rot="-10800000">
            <a:off x="36125" y="8127546"/>
            <a:ext cx="1610591" cy="215945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29425"/>
          <a:stretch>
            <a:fillRect/>
          </a:stretch>
        </p:blipFill>
        <p:spPr>
          <a:xfrm rot="-10800000">
            <a:off x="15943836" y="0"/>
            <a:ext cx="1610591" cy="2159454"/>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0695" b="26169"/>
          <a:stretch>
            <a:fillRect/>
          </a:stretch>
        </p:blipFill>
        <p:spPr>
          <a:xfrm rot="-10800000">
            <a:off x="16392563" y="8438506"/>
            <a:ext cx="1733474" cy="1537534"/>
          </a:xfrm>
          <a:prstGeom prst="rect">
            <a:avLst/>
          </a:prstGeom>
        </p:spPr>
      </p:pic>
      <p:pic>
        <p:nvPicPr>
          <p:cNvPr id="9" name="Picture 9"/>
          <p:cNvPicPr>
            <a:picLocks noChangeAspect="1"/>
          </p:cNvPicPr>
          <p:nvPr/>
        </p:nvPicPr>
        <p:blipFill>
          <a:blip r:embed="rId10"/>
          <a:srcRect/>
          <a:stretch>
            <a:fillRect/>
          </a:stretch>
        </p:blipFill>
        <p:spPr>
          <a:xfrm>
            <a:off x="308219" y="1681340"/>
            <a:ext cx="12588800" cy="6924321"/>
          </a:xfrm>
          <a:prstGeom prst="rect">
            <a:avLst/>
          </a:prstGeom>
        </p:spPr>
      </p:pic>
      <p:sp>
        <p:nvSpPr>
          <p:cNvPr id="10" name="TextBox 10"/>
          <p:cNvSpPr txBox="1"/>
          <p:nvPr/>
        </p:nvSpPr>
        <p:spPr>
          <a:xfrm>
            <a:off x="11329930" y="6921873"/>
            <a:ext cx="1331429" cy="318061"/>
          </a:xfrm>
          <a:prstGeom prst="rect">
            <a:avLst/>
          </a:prstGeom>
        </p:spPr>
        <p:txBody>
          <a:bodyPr lIns="0" tIns="0" rIns="0" bIns="0" rtlCol="0" anchor="t">
            <a:spAutoFit/>
          </a:bodyPr>
          <a:lstStyle/>
          <a:p>
            <a:pPr>
              <a:lnSpc>
                <a:spcPts val="2400"/>
              </a:lnSpc>
            </a:pPr>
            <a:r>
              <a:rPr lang="en-US" sz="2400">
                <a:solidFill>
                  <a:srgbClr val="FFFFFF"/>
                </a:solidFill>
                <a:latin typeface="Nunito Bold"/>
              </a:rPr>
              <a:t>PRICE :</a:t>
            </a:r>
          </a:p>
        </p:txBody>
      </p:sp>
      <p:sp>
        <p:nvSpPr>
          <p:cNvPr id="11" name="TextBox 11"/>
          <p:cNvSpPr txBox="1"/>
          <p:nvPr/>
        </p:nvSpPr>
        <p:spPr>
          <a:xfrm>
            <a:off x="13394153" y="3952184"/>
            <a:ext cx="4160274" cy="2956065"/>
          </a:xfrm>
          <a:prstGeom prst="rect">
            <a:avLst/>
          </a:prstGeom>
        </p:spPr>
        <p:txBody>
          <a:bodyPr lIns="0" tIns="0" rIns="0" bIns="0" rtlCol="0" anchor="t">
            <a:spAutoFit/>
          </a:bodyPr>
          <a:lstStyle/>
          <a:p>
            <a:pPr algn="just">
              <a:lnSpc>
                <a:spcPts val="2967"/>
              </a:lnSpc>
            </a:pPr>
            <a:r>
              <a:rPr lang="en-US" sz="2119">
                <a:solidFill>
                  <a:srgbClr val="FFFFFF"/>
                </a:solidFill>
                <a:latin typeface="Nunito"/>
              </a:rPr>
              <a:t>Check out our "New Arrival" tab to see more. When you're ready to start shopping, simply click on the "Shop Here" to browse our products, which can be added to your cart.</a:t>
            </a:r>
          </a:p>
          <a:p>
            <a:pPr algn="just">
              <a:lnSpc>
                <a:spcPts val="2967"/>
              </a:lnSpc>
            </a:pPr>
            <a:endParaRPr lang="en-US" sz="2119">
              <a:solidFill>
                <a:srgbClr val="FFFFFF"/>
              </a:solidFill>
              <a:latin typeface="Nunito"/>
            </a:endParaRPr>
          </a:p>
          <a:p>
            <a:pPr algn="just">
              <a:lnSpc>
                <a:spcPts val="2967"/>
              </a:lnSpc>
            </a:pPr>
            <a:endParaRPr lang="en-US" sz="2119">
              <a:solidFill>
                <a:srgbClr val="FFFFFF"/>
              </a:solidFill>
              <a:latin typeface="Nunito"/>
            </a:endParaRPr>
          </a:p>
        </p:txBody>
      </p:sp>
      <p:sp>
        <p:nvSpPr>
          <p:cNvPr id="12" name="TextBox 12"/>
          <p:cNvSpPr txBox="1"/>
          <p:nvPr/>
        </p:nvSpPr>
        <p:spPr>
          <a:xfrm>
            <a:off x="13394153" y="3376161"/>
            <a:ext cx="3542033" cy="419100"/>
          </a:xfrm>
          <a:prstGeom prst="rect">
            <a:avLst/>
          </a:prstGeom>
        </p:spPr>
        <p:txBody>
          <a:bodyPr lIns="0" tIns="0" rIns="0" bIns="0" rtlCol="0" anchor="t">
            <a:spAutoFit/>
          </a:bodyPr>
          <a:lstStyle/>
          <a:p>
            <a:pPr>
              <a:lnSpc>
                <a:spcPts val="3240"/>
              </a:lnSpc>
            </a:pPr>
            <a:r>
              <a:rPr lang="en-US" sz="2700">
                <a:solidFill>
                  <a:srgbClr val="FFFFFF"/>
                </a:solidFill>
                <a:latin typeface="Roboto"/>
              </a:rPr>
              <a:t>NEW ARRIVALS</a:t>
            </a:r>
          </a:p>
        </p:txBody>
      </p:sp>
      <p:sp>
        <p:nvSpPr>
          <p:cNvPr id="13" name="TextBox 13"/>
          <p:cNvSpPr txBox="1"/>
          <p:nvPr/>
        </p:nvSpPr>
        <p:spPr>
          <a:xfrm>
            <a:off x="13394153" y="2682106"/>
            <a:ext cx="3865147" cy="703580"/>
          </a:xfrm>
          <a:prstGeom prst="rect">
            <a:avLst/>
          </a:prstGeom>
        </p:spPr>
        <p:txBody>
          <a:bodyPr lIns="0" tIns="0" rIns="0" bIns="0" rtlCol="0" anchor="t">
            <a:spAutoFit/>
          </a:bodyPr>
          <a:lstStyle/>
          <a:p>
            <a:pPr>
              <a:lnSpc>
                <a:spcPts val="5200"/>
              </a:lnSpc>
            </a:pPr>
            <a:r>
              <a:rPr lang="en-US" sz="5200">
                <a:solidFill>
                  <a:srgbClr val="FFFFFF"/>
                </a:solidFill>
                <a:latin typeface="Roboto Bold"/>
              </a:rPr>
              <a:t>HOME PAGE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84330"/>
            <a:ext cx="18288000" cy="8522943"/>
            <a:chOff x="0" y="0"/>
            <a:chExt cx="4816593" cy="2244726"/>
          </a:xfrm>
        </p:grpSpPr>
        <p:sp>
          <p:nvSpPr>
            <p:cNvPr id="3" name="Freeform 3"/>
            <p:cNvSpPr/>
            <p:nvPr/>
          </p:nvSpPr>
          <p:spPr>
            <a:xfrm>
              <a:off x="0" y="0"/>
              <a:ext cx="4816592" cy="2244726"/>
            </a:xfrm>
            <a:custGeom>
              <a:avLst/>
              <a:gdLst/>
              <a:ahLst/>
              <a:cxnLst/>
              <a:rect l="l" t="t" r="r" b="b"/>
              <a:pathLst>
                <a:path w="4816592" h="2244726">
                  <a:moveTo>
                    <a:pt x="0" y="0"/>
                  </a:moveTo>
                  <a:lnTo>
                    <a:pt x="4816592" y="0"/>
                  </a:lnTo>
                  <a:lnTo>
                    <a:pt x="4816592" y="2244726"/>
                  </a:lnTo>
                  <a:lnTo>
                    <a:pt x="0" y="2244726"/>
                  </a:lnTo>
                  <a:close/>
                </a:path>
              </a:pathLst>
            </a:custGeom>
            <a:solidFill>
              <a:srgbClr val="E99C2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15"/>
          <a:stretch>
            <a:fillRect/>
          </a:stretch>
        </p:blipFill>
        <p:spPr>
          <a:xfrm rot="-10800000">
            <a:off x="2372181" y="19002"/>
            <a:ext cx="2185839" cy="1009698"/>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29425"/>
          <a:stretch>
            <a:fillRect/>
          </a:stretch>
        </p:blipFill>
        <p:spPr>
          <a:xfrm rot="-10800000">
            <a:off x="36125" y="8127546"/>
            <a:ext cx="1610591" cy="215945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29425"/>
          <a:stretch>
            <a:fillRect/>
          </a:stretch>
        </p:blipFill>
        <p:spPr>
          <a:xfrm rot="-10800000">
            <a:off x="15943836" y="0"/>
            <a:ext cx="1610591" cy="2159454"/>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0695" b="26169"/>
          <a:stretch>
            <a:fillRect/>
          </a:stretch>
        </p:blipFill>
        <p:spPr>
          <a:xfrm rot="-10800000">
            <a:off x="16392563" y="8438506"/>
            <a:ext cx="1733474" cy="1537534"/>
          </a:xfrm>
          <a:prstGeom prst="rect">
            <a:avLst/>
          </a:prstGeom>
        </p:spPr>
      </p:pic>
      <p:pic>
        <p:nvPicPr>
          <p:cNvPr id="9" name="Picture 9"/>
          <p:cNvPicPr>
            <a:picLocks noChangeAspect="1"/>
          </p:cNvPicPr>
          <p:nvPr/>
        </p:nvPicPr>
        <p:blipFill>
          <a:blip r:embed="rId10"/>
          <a:srcRect/>
          <a:stretch>
            <a:fillRect/>
          </a:stretch>
        </p:blipFill>
        <p:spPr>
          <a:xfrm>
            <a:off x="308219" y="1688860"/>
            <a:ext cx="12586821" cy="6909280"/>
          </a:xfrm>
          <a:prstGeom prst="rect">
            <a:avLst/>
          </a:prstGeom>
        </p:spPr>
      </p:pic>
      <p:sp>
        <p:nvSpPr>
          <p:cNvPr id="10" name="TextBox 10"/>
          <p:cNvSpPr txBox="1"/>
          <p:nvPr/>
        </p:nvSpPr>
        <p:spPr>
          <a:xfrm>
            <a:off x="11329930" y="6921873"/>
            <a:ext cx="1331429" cy="318061"/>
          </a:xfrm>
          <a:prstGeom prst="rect">
            <a:avLst/>
          </a:prstGeom>
        </p:spPr>
        <p:txBody>
          <a:bodyPr lIns="0" tIns="0" rIns="0" bIns="0" rtlCol="0" anchor="t">
            <a:spAutoFit/>
          </a:bodyPr>
          <a:lstStyle/>
          <a:p>
            <a:pPr>
              <a:lnSpc>
                <a:spcPts val="2400"/>
              </a:lnSpc>
            </a:pPr>
            <a:r>
              <a:rPr lang="en-US" sz="2400">
                <a:solidFill>
                  <a:srgbClr val="FFFFFF"/>
                </a:solidFill>
                <a:latin typeface="Nunito Bold"/>
              </a:rPr>
              <a:t>PRICE :</a:t>
            </a:r>
          </a:p>
        </p:txBody>
      </p:sp>
      <p:sp>
        <p:nvSpPr>
          <p:cNvPr id="11" name="TextBox 11"/>
          <p:cNvSpPr txBox="1"/>
          <p:nvPr/>
        </p:nvSpPr>
        <p:spPr>
          <a:xfrm>
            <a:off x="13394153" y="4004811"/>
            <a:ext cx="4160274" cy="727215"/>
          </a:xfrm>
          <a:prstGeom prst="rect">
            <a:avLst/>
          </a:prstGeom>
        </p:spPr>
        <p:txBody>
          <a:bodyPr lIns="0" tIns="0" rIns="0" bIns="0" rtlCol="0" anchor="t">
            <a:spAutoFit/>
          </a:bodyPr>
          <a:lstStyle/>
          <a:p>
            <a:pPr algn="just">
              <a:lnSpc>
                <a:spcPts val="2967"/>
              </a:lnSpc>
            </a:pPr>
            <a:r>
              <a:rPr lang="en-US" sz="2119">
                <a:solidFill>
                  <a:srgbClr val="FFFFFF"/>
                </a:solidFill>
                <a:latin typeface="Nunito"/>
              </a:rPr>
              <a:t>The "Featured Products" section, showcases some popular items.</a:t>
            </a:r>
          </a:p>
        </p:txBody>
      </p:sp>
      <p:sp>
        <p:nvSpPr>
          <p:cNvPr id="12" name="TextBox 12"/>
          <p:cNvSpPr txBox="1"/>
          <p:nvPr/>
        </p:nvSpPr>
        <p:spPr>
          <a:xfrm>
            <a:off x="13394153" y="3376161"/>
            <a:ext cx="3542033" cy="419100"/>
          </a:xfrm>
          <a:prstGeom prst="rect">
            <a:avLst/>
          </a:prstGeom>
        </p:spPr>
        <p:txBody>
          <a:bodyPr lIns="0" tIns="0" rIns="0" bIns="0" rtlCol="0" anchor="t">
            <a:spAutoFit/>
          </a:bodyPr>
          <a:lstStyle/>
          <a:p>
            <a:pPr>
              <a:lnSpc>
                <a:spcPts val="3240"/>
              </a:lnSpc>
            </a:pPr>
            <a:r>
              <a:rPr lang="en-US" sz="2700">
                <a:solidFill>
                  <a:srgbClr val="FFFFFF"/>
                </a:solidFill>
                <a:latin typeface="Roboto"/>
              </a:rPr>
              <a:t>FEATURED PRODUCTS</a:t>
            </a:r>
          </a:p>
        </p:txBody>
      </p:sp>
      <p:sp>
        <p:nvSpPr>
          <p:cNvPr id="13" name="TextBox 13"/>
          <p:cNvSpPr txBox="1"/>
          <p:nvPr/>
        </p:nvSpPr>
        <p:spPr>
          <a:xfrm>
            <a:off x="13394153" y="2682106"/>
            <a:ext cx="3865147" cy="703580"/>
          </a:xfrm>
          <a:prstGeom prst="rect">
            <a:avLst/>
          </a:prstGeom>
        </p:spPr>
        <p:txBody>
          <a:bodyPr lIns="0" tIns="0" rIns="0" bIns="0" rtlCol="0" anchor="t">
            <a:spAutoFit/>
          </a:bodyPr>
          <a:lstStyle/>
          <a:p>
            <a:pPr>
              <a:lnSpc>
                <a:spcPts val="5200"/>
              </a:lnSpc>
            </a:pPr>
            <a:r>
              <a:rPr lang="en-US" sz="5200">
                <a:solidFill>
                  <a:srgbClr val="FFFFFF"/>
                </a:solidFill>
                <a:latin typeface="Roboto Bold"/>
              </a:rPr>
              <a:t>HOME PAGE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84330"/>
            <a:ext cx="18288000" cy="8522943"/>
            <a:chOff x="0" y="0"/>
            <a:chExt cx="4816593" cy="2244726"/>
          </a:xfrm>
        </p:grpSpPr>
        <p:sp>
          <p:nvSpPr>
            <p:cNvPr id="3" name="Freeform 3"/>
            <p:cNvSpPr/>
            <p:nvPr/>
          </p:nvSpPr>
          <p:spPr>
            <a:xfrm>
              <a:off x="0" y="0"/>
              <a:ext cx="4816592" cy="2244726"/>
            </a:xfrm>
            <a:custGeom>
              <a:avLst/>
              <a:gdLst/>
              <a:ahLst/>
              <a:cxnLst/>
              <a:rect l="l" t="t" r="r" b="b"/>
              <a:pathLst>
                <a:path w="4816592" h="2244726">
                  <a:moveTo>
                    <a:pt x="0" y="0"/>
                  </a:moveTo>
                  <a:lnTo>
                    <a:pt x="4816592" y="0"/>
                  </a:lnTo>
                  <a:lnTo>
                    <a:pt x="4816592" y="2244726"/>
                  </a:lnTo>
                  <a:lnTo>
                    <a:pt x="0" y="2244726"/>
                  </a:lnTo>
                  <a:close/>
                </a:path>
              </a:pathLst>
            </a:custGeom>
            <a:solidFill>
              <a:srgbClr val="E99C2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15"/>
          <a:stretch>
            <a:fillRect/>
          </a:stretch>
        </p:blipFill>
        <p:spPr>
          <a:xfrm rot="-10800000">
            <a:off x="2372181" y="19002"/>
            <a:ext cx="2185839" cy="1009698"/>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29425"/>
          <a:stretch>
            <a:fillRect/>
          </a:stretch>
        </p:blipFill>
        <p:spPr>
          <a:xfrm rot="-10800000">
            <a:off x="36125" y="8127546"/>
            <a:ext cx="1610591" cy="215945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29425"/>
          <a:stretch>
            <a:fillRect/>
          </a:stretch>
        </p:blipFill>
        <p:spPr>
          <a:xfrm rot="-10800000">
            <a:off x="15943836" y="0"/>
            <a:ext cx="1610591" cy="2159454"/>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0695" b="26169"/>
          <a:stretch>
            <a:fillRect/>
          </a:stretch>
        </p:blipFill>
        <p:spPr>
          <a:xfrm rot="-10800000">
            <a:off x="16392563" y="8438506"/>
            <a:ext cx="1733474" cy="1537534"/>
          </a:xfrm>
          <a:prstGeom prst="rect">
            <a:avLst/>
          </a:prstGeom>
        </p:spPr>
      </p:pic>
      <p:pic>
        <p:nvPicPr>
          <p:cNvPr id="9" name="Picture 9"/>
          <p:cNvPicPr>
            <a:picLocks noChangeAspect="1"/>
          </p:cNvPicPr>
          <p:nvPr/>
        </p:nvPicPr>
        <p:blipFill>
          <a:blip r:embed="rId10"/>
          <a:srcRect/>
          <a:stretch>
            <a:fillRect/>
          </a:stretch>
        </p:blipFill>
        <p:spPr>
          <a:xfrm>
            <a:off x="308219" y="1688860"/>
            <a:ext cx="12588800" cy="6933938"/>
          </a:xfrm>
          <a:prstGeom prst="rect">
            <a:avLst/>
          </a:prstGeom>
        </p:spPr>
      </p:pic>
      <p:sp>
        <p:nvSpPr>
          <p:cNvPr id="10" name="TextBox 10"/>
          <p:cNvSpPr txBox="1"/>
          <p:nvPr/>
        </p:nvSpPr>
        <p:spPr>
          <a:xfrm>
            <a:off x="11329930" y="6921873"/>
            <a:ext cx="1331429" cy="318061"/>
          </a:xfrm>
          <a:prstGeom prst="rect">
            <a:avLst/>
          </a:prstGeom>
        </p:spPr>
        <p:txBody>
          <a:bodyPr lIns="0" tIns="0" rIns="0" bIns="0" rtlCol="0" anchor="t">
            <a:spAutoFit/>
          </a:bodyPr>
          <a:lstStyle/>
          <a:p>
            <a:pPr>
              <a:lnSpc>
                <a:spcPts val="2400"/>
              </a:lnSpc>
            </a:pPr>
            <a:r>
              <a:rPr lang="en-US" sz="2400">
                <a:solidFill>
                  <a:srgbClr val="FFFFFF"/>
                </a:solidFill>
                <a:latin typeface="Nunito Bold"/>
              </a:rPr>
              <a:t>PRICE :</a:t>
            </a:r>
          </a:p>
        </p:txBody>
      </p:sp>
      <p:sp>
        <p:nvSpPr>
          <p:cNvPr id="11" name="TextBox 11"/>
          <p:cNvSpPr txBox="1"/>
          <p:nvPr/>
        </p:nvSpPr>
        <p:spPr>
          <a:xfrm>
            <a:off x="13394153" y="4004811"/>
            <a:ext cx="4160274" cy="1470165"/>
          </a:xfrm>
          <a:prstGeom prst="rect">
            <a:avLst/>
          </a:prstGeom>
        </p:spPr>
        <p:txBody>
          <a:bodyPr lIns="0" tIns="0" rIns="0" bIns="0" rtlCol="0" anchor="t">
            <a:spAutoFit/>
          </a:bodyPr>
          <a:lstStyle/>
          <a:p>
            <a:pPr algn="just">
              <a:lnSpc>
                <a:spcPts val="2967"/>
              </a:lnSpc>
            </a:pPr>
            <a:r>
              <a:rPr lang="en-US" sz="2119">
                <a:solidFill>
                  <a:srgbClr val="FFFFFF"/>
                </a:solidFill>
                <a:latin typeface="Nunito"/>
              </a:rPr>
              <a:t>If you're looking for inspiration, check out the blog sections for tips and tricks to decorate your home. </a:t>
            </a:r>
          </a:p>
        </p:txBody>
      </p:sp>
      <p:sp>
        <p:nvSpPr>
          <p:cNvPr id="12" name="TextBox 12"/>
          <p:cNvSpPr txBox="1"/>
          <p:nvPr/>
        </p:nvSpPr>
        <p:spPr>
          <a:xfrm>
            <a:off x="13394153" y="3376161"/>
            <a:ext cx="3542033" cy="419100"/>
          </a:xfrm>
          <a:prstGeom prst="rect">
            <a:avLst/>
          </a:prstGeom>
        </p:spPr>
        <p:txBody>
          <a:bodyPr lIns="0" tIns="0" rIns="0" bIns="0" rtlCol="0" anchor="t">
            <a:spAutoFit/>
          </a:bodyPr>
          <a:lstStyle/>
          <a:p>
            <a:pPr>
              <a:lnSpc>
                <a:spcPts val="3240"/>
              </a:lnSpc>
            </a:pPr>
            <a:r>
              <a:rPr lang="en-US" sz="2700">
                <a:solidFill>
                  <a:srgbClr val="FFFFFF"/>
                </a:solidFill>
                <a:latin typeface="Roboto"/>
              </a:rPr>
              <a:t>LATEST BLOG</a:t>
            </a:r>
          </a:p>
        </p:txBody>
      </p:sp>
      <p:sp>
        <p:nvSpPr>
          <p:cNvPr id="13" name="TextBox 13"/>
          <p:cNvSpPr txBox="1"/>
          <p:nvPr/>
        </p:nvSpPr>
        <p:spPr>
          <a:xfrm>
            <a:off x="13394153" y="2682106"/>
            <a:ext cx="3865147" cy="703580"/>
          </a:xfrm>
          <a:prstGeom prst="rect">
            <a:avLst/>
          </a:prstGeom>
        </p:spPr>
        <p:txBody>
          <a:bodyPr lIns="0" tIns="0" rIns="0" bIns="0" rtlCol="0" anchor="t">
            <a:spAutoFit/>
          </a:bodyPr>
          <a:lstStyle/>
          <a:p>
            <a:pPr>
              <a:lnSpc>
                <a:spcPts val="5200"/>
              </a:lnSpc>
            </a:pPr>
            <a:r>
              <a:rPr lang="en-US" sz="5200">
                <a:solidFill>
                  <a:srgbClr val="FFFFFF"/>
                </a:solidFill>
                <a:latin typeface="Roboto Bold"/>
              </a:rPr>
              <a:t>HOME PAGE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84330"/>
            <a:ext cx="18288000" cy="8522943"/>
            <a:chOff x="0" y="0"/>
            <a:chExt cx="4816593" cy="2244726"/>
          </a:xfrm>
        </p:grpSpPr>
        <p:sp>
          <p:nvSpPr>
            <p:cNvPr id="3" name="Freeform 3"/>
            <p:cNvSpPr/>
            <p:nvPr/>
          </p:nvSpPr>
          <p:spPr>
            <a:xfrm>
              <a:off x="0" y="0"/>
              <a:ext cx="4816592" cy="2244726"/>
            </a:xfrm>
            <a:custGeom>
              <a:avLst/>
              <a:gdLst/>
              <a:ahLst/>
              <a:cxnLst/>
              <a:rect l="l" t="t" r="r" b="b"/>
              <a:pathLst>
                <a:path w="4816592" h="2244726">
                  <a:moveTo>
                    <a:pt x="0" y="0"/>
                  </a:moveTo>
                  <a:lnTo>
                    <a:pt x="4816592" y="0"/>
                  </a:lnTo>
                  <a:lnTo>
                    <a:pt x="4816592" y="2244726"/>
                  </a:lnTo>
                  <a:lnTo>
                    <a:pt x="0" y="2244726"/>
                  </a:lnTo>
                  <a:close/>
                </a:path>
              </a:pathLst>
            </a:custGeom>
            <a:solidFill>
              <a:srgbClr val="E99C2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15"/>
          <a:stretch>
            <a:fillRect/>
          </a:stretch>
        </p:blipFill>
        <p:spPr>
          <a:xfrm rot="-10800000">
            <a:off x="2372181" y="19002"/>
            <a:ext cx="2185839" cy="1009698"/>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29425"/>
          <a:stretch>
            <a:fillRect/>
          </a:stretch>
        </p:blipFill>
        <p:spPr>
          <a:xfrm rot="-10800000">
            <a:off x="36125" y="8127546"/>
            <a:ext cx="1610591" cy="2159454"/>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29425"/>
          <a:stretch>
            <a:fillRect/>
          </a:stretch>
        </p:blipFill>
        <p:spPr>
          <a:xfrm rot="-10800000">
            <a:off x="15943836" y="0"/>
            <a:ext cx="1610591" cy="2159454"/>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0695" b="26169"/>
          <a:stretch>
            <a:fillRect/>
          </a:stretch>
        </p:blipFill>
        <p:spPr>
          <a:xfrm rot="-10800000">
            <a:off x="16392563" y="8438506"/>
            <a:ext cx="1733474" cy="1537534"/>
          </a:xfrm>
          <a:prstGeom prst="rect">
            <a:avLst/>
          </a:prstGeom>
        </p:spPr>
      </p:pic>
      <p:pic>
        <p:nvPicPr>
          <p:cNvPr id="9" name="Picture 9"/>
          <p:cNvPicPr>
            <a:picLocks noChangeAspect="1"/>
          </p:cNvPicPr>
          <p:nvPr/>
        </p:nvPicPr>
        <p:blipFill>
          <a:blip r:embed="rId10"/>
          <a:srcRect/>
          <a:stretch>
            <a:fillRect/>
          </a:stretch>
        </p:blipFill>
        <p:spPr>
          <a:xfrm>
            <a:off x="308219" y="1676531"/>
            <a:ext cx="12588800" cy="6933938"/>
          </a:xfrm>
          <a:prstGeom prst="rect">
            <a:avLst/>
          </a:prstGeom>
        </p:spPr>
      </p:pic>
      <p:sp>
        <p:nvSpPr>
          <p:cNvPr id="10" name="TextBox 10"/>
          <p:cNvSpPr txBox="1"/>
          <p:nvPr/>
        </p:nvSpPr>
        <p:spPr>
          <a:xfrm>
            <a:off x="11329930" y="6921873"/>
            <a:ext cx="1331429" cy="318061"/>
          </a:xfrm>
          <a:prstGeom prst="rect">
            <a:avLst/>
          </a:prstGeom>
        </p:spPr>
        <p:txBody>
          <a:bodyPr lIns="0" tIns="0" rIns="0" bIns="0" rtlCol="0" anchor="t">
            <a:spAutoFit/>
          </a:bodyPr>
          <a:lstStyle/>
          <a:p>
            <a:pPr>
              <a:lnSpc>
                <a:spcPts val="2400"/>
              </a:lnSpc>
            </a:pPr>
            <a:r>
              <a:rPr lang="en-US" sz="2400">
                <a:solidFill>
                  <a:srgbClr val="FFFFFF"/>
                </a:solidFill>
                <a:latin typeface="Nunito Bold"/>
              </a:rPr>
              <a:t>PRICE :</a:t>
            </a:r>
          </a:p>
        </p:txBody>
      </p:sp>
      <p:sp>
        <p:nvSpPr>
          <p:cNvPr id="11" name="TextBox 11"/>
          <p:cNvSpPr txBox="1"/>
          <p:nvPr/>
        </p:nvSpPr>
        <p:spPr>
          <a:xfrm>
            <a:off x="13394153" y="4004811"/>
            <a:ext cx="4395556" cy="1470165"/>
          </a:xfrm>
          <a:prstGeom prst="rect">
            <a:avLst/>
          </a:prstGeom>
        </p:spPr>
        <p:txBody>
          <a:bodyPr lIns="0" tIns="0" rIns="0" bIns="0" rtlCol="0" anchor="t">
            <a:spAutoFit/>
          </a:bodyPr>
          <a:lstStyle/>
          <a:p>
            <a:pPr algn="just">
              <a:lnSpc>
                <a:spcPts val="2967"/>
              </a:lnSpc>
            </a:pPr>
            <a:r>
              <a:rPr lang="en-US" sz="2119">
                <a:solidFill>
                  <a:srgbClr val="FFFFFF"/>
                </a:solidFill>
                <a:latin typeface="Nunito"/>
              </a:rPr>
              <a:t>Need to get in touch with us? The contact form makes it easy to send a message with any questions or concerns. </a:t>
            </a:r>
          </a:p>
        </p:txBody>
      </p:sp>
      <p:sp>
        <p:nvSpPr>
          <p:cNvPr id="12" name="TextBox 12"/>
          <p:cNvSpPr txBox="1"/>
          <p:nvPr/>
        </p:nvSpPr>
        <p:spPr>
          <a:xfrm>
            <a:off x="13394153" y="3376161"/>
            <a:ext cx="3542033" cy="419100"/>
          </a:xfrm>
          <a:prstGeom prst="rect">
            <a:avLst/>
          </a:prstGeom>
        </p:spPr>
        <p:txBody>
          <a:bodyPr lIns="0" tIns="0" rIns="0" bIns="0" rtlCol="0" anchor="t">
            <a:spAutoFit/>
          </a:bodyPr>
          <a:lstStyle/>
          <a:p>
            <a:pPr>
              <a:lnSpc>
                <a:spcPts val="3240"/>
              </a:lnSpc>
            </a:pPr>
            <a:r>
              <a:rPr lang="en-US" sz="2700">
                <a:solidFill>
                  <a:srgbClr val="FFFFFF"/>
                </a:solidFill>
                <a:latin typeface="Roboto"/>
              </a:rPr>
              <a:t>CONTACT US</a:t>
            </a:r>
          </a:p>
        </p:txBody>
      </p:sp>
      <p:sp>
        <p:nvSpPr>
          <p:cNvPr id="13" name="TextBox 13"/>
          <p:cNvSpPr txBox="1"/>
          <p:nvPr/>
        </p:nvSpPr>
        <p:spPr>
          <a:xfrm>
            <a:off x="13394153" y="2682106"/>
            <a:ext cx="3865147" cy="703580"/>
          </a:xfrm>
          <a:prstGeom prst="rect">
            <a:avLst/>
          </a:prstGeom>
        </p:spPr>
        <p:txBody>
          <a:bodyPr lIns="0" tIns="0" rIns="0" bIns="0" rtlCol="0" anchor="t">
            <a:spAutoFit/>
          </a:bodyPr>
          <a:lstStyle/>
          <a:p>
            <a:pPr>
              <a:lnSpc>
                <a:spcPts val="5200"/>
              </a:lnSpc>
            </a:pPr>
            <a:r>
              <a:rPr lang="en-US" sz="5200">
                <a:solidFill>
                  <a:srgbClr val="FFFFFF"/>
                </a:solidFill>
                <a:latin typeface="Roboto Bold"/>
              </a:rPr>
              <a:t>HOME PAGE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6169"/>
          <a:stretch>
            <a:fillRect/>
          </a:stretch>
        </p:blipFill>
        <p:spPr>
          <a:xfrm>
            <a:off x="0" y="5313562"/>
            <a:ext cx="2185839" cy="153753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5969757" y="7902120"/>
            <a:ext cx="2354368" cy="2354368"/>
          </a:xfrm>
          <a:prstGeom prst="rect">
            <a:avLst/>
          </a:prstGeom>
        </p:spPr>
      </p:pic>
      <p:grpSp>
        <p:nvGrpSpPr>
          <p:cNvPr id="4" name="Group 4"/>
          <p:cNvGrpSpPr/>
          <p:nvPr/>
        </p:nvGrpSpPr>
        <p:grpSpPr>
          <a:xfrm>
            <a:off x="15905538" y="2532906"/>
            <a:ext cx="415505" cy="7098846"/>
            <a:chOff x="0" y="0"/>
            <a:chExt cx="109433" cy="1869655"/>
          </a:xfrm>
        </p:grpSpPr>
        <p:sp>
          <p:nvSpPr>
            <p:cNvPr id="5" name="Freeform 5"/>
            <p:cNvSpPr/>
            <p:nvPr/>
          </p:nvSpPr>
          <p:spPr>
            <a:xfrm>
              <a:off x="0" y="0"/>
              <a:ext cx="109433" cy="1869655"/>
            </a:xfrm>
            <a:custGeom>
              <a:avLst/>
              <a:gdLst/>
              <a:ahLst/>
              <a:cxnLst/>
              <a:rect l="l" t="t" r="r" b="b"/>
              <a:pathLst>
                <a:path w="109433" h="1869655">
                  <a:moveTo>
                    <a:pt x="0" y="0"/>
                  </a:moveTo>
                  <a:lnTo>
                    <a:pt x="109433" y="0"/>
                  </a:lnTo>
                  <a:lnTo>
                    <a:pt x="109433" y="1869655"/>
                  </a:lnTo>
                  <a:lnTo>
                    <a:pt x="0" y="1869655"/>
                  </a:lnTo>
                  <a:close/>
                </a:path>
              </a:pathLst>
            </a:custGeom>
            <a:solidFill>
              <a:srgbClr val="E99C2E">
                <a:alpha val="80000"/>
              </a:srgbClr>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1028700" y="3118850"/>
            <a:ext cx="14941057" cy="6139450"/>
            <a:chOff x="0" y="0"/>
            <a:chExt cx="3935093" cy="1616974"/>
          </a:xfrm>
        </p:grpSpPr>
        <p:sp>
          <p:nvSpPr>
            <p:cNvPr id="8" name="Freeform 8"/>
            <p:cNvSpPr/>
            <p:nvPr/>
          </p:nvSpPr>
          <p:spPr>
            <a:xfrm>
              <a:off x="0" y="0"/>
              <a:ext cx="3935093" cy="1616974"/>
            </a:xfrm>
            <a:custGeom>
              <a:avLst/>
              <a:gdLst/>
              <a:ahLst/>
              <a:cxnLst/>
              <a:rect l="l" t="t" r="r" b="b"/>
              <a:pathLst>
                <a:path w="3935093" h="1616974">
                  <a:moveTo>
                    <a:pt x="0" y="0"/>
                  </a:moveTo>
                  <a:lnTo>
                    <a:pt x="3935093" y="0"/>
                  </a:lnTo>
                  <a:lnTo>
                    <a:pt x="3935093" y="1616974"/>
                  </a:lnTo>
                  <a:lnTo>
                    <a:pt x="0" y="1616974"/>
                  </a:lnTo>
                  <a:close/>
                </a:path>
              </a:pathLst>
            </a:custGeom>
            <a:solidFill>
              <a:srgbClr val="E9EAE9"/>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719678" y="-1028700"/>
            <a:ext cx="2057400"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29425"/>
          <a:stretch>
            <a:fillRect/>
          </a:stretch>
        </p:blipFill>
        <p:spPr>
          <a:xfrm>
            <a:off x="16677409" y="0"/>
            <a:ext cx="1610591" cy="2159454"/>
          </a:xfrm>
          <a:prstGeom prst="rect">
            <a:avLst/>
          </a:prstGeom>
        </p:spPr>
      </p:pic>
      <p:pic>
        <p:nvPicPr>
          <p:cNvPr id="12" name="Picture 12"/>
          <p:cNvPicPr>
            <a:picLocks noChangeAspect="1"/>
          </p:cNvPicPr>
          <p:nvPr/>
        </p:nvPicPr>
        <p:blipFill>
          <a:blip r:embed="rId10"/>
          <a:srcRect t="187" b="13114"/>
          <a:stretch>
            <a:fillRect/>
          </a:stretch>
        </p:blipFill>
        <p:spPr>
          <a:xfrm>
            <a:off x="1028700" y="2532906"/>
            <a:ext cx="14941057" cy="7098846"/>
          </a:xfrm>
          <a:prstGeom prst="rect">
            <a:avLst/>
          </a:prstGeom>
        </p:spPr>
      </p:pic>
      <p:sp>
        <p:nvSpPr>
          <p:cNvPr id="13" name="TextBox 13"/>
          <p:cNvSpPr txBox="1"/>
          <p:nvPr/>
        </p:nvSpPr>
        <p:spPr>
          <a:xfrm>
            <a:off x="1028700" y="703352"/>
            <a:ext cx="6693061" cy="866775"/>
          </a:xfrm>
          <a:prstGeom prst="rect">
            <a:avLst/>
          </a:prstGeom>
        </p:spPr>
        <p:txBody>
          <a:bodyPr lIns="0" tIns="0" rIns="0" bIns="0" rtlCol="0" anchor="t">
            <a:spAutoFit/>
          </a:bodyPr>
          <a:lstStyle/>
          <a:p>
            <a:pPr>
              <a:lnSpc>
                <a:spcPts val="6719"/>
              </a:lnSpc>
            </a:pPr>
            <a:r>
              <a:rPr lang="en-US" sz="5599">
                <a:solidFill>
                  <a:srgbClr val="E99C2E"/>
                </a:solidFill>
                <a:latin typeface="Roboto Bold"/>
              </a:rPr>
              <a:t>FORM VALIDATION</a:t>
            </a:r>
          </a:p>
        </p:txBody>
      </p:sp>
      <p:sp>
        <p:nvSpPr>
          <p:cNvPr id="14" name="TextBox 14"/>
          <p:cNvSpPr txBox="1"/>
          <p:nvPr/>
        </p:nvSpPr>
        <p:spPr>
          <a:xfrm>
            <a:off x="1028700" y="1565909"/>
            <a:ext cx="6693061" cy="491491"/>
          </a:xfrm>
          <a:prstGeom prst="rect">
            <a:avLst/>
          </a:prstGeom>
        </p:spPr>
        <p:txBody>
          <a:bodyPr lIns="0" tIns="0" rIns="0" bIns="0" rtlCol="0" anchor="t">
            <a:spAutoFit/>
          </a:bodyPr>
          <a:lstStyle/>
          <a:p>
            <a:pPr>
              <a:lnSpc>
                <a:spcPts val="3600"/>
              </a:lnSpc>
            </a:pPr>
            <a:r>
              <a:rPr lang="en-US" sz="3600">
                <a:solidFill>
                  <a:srgbClr val="000000"/>
                </a:solidFill>
                <a:latin typeface="Roboto"/>
              </a:rPr>
              <a:t>CONTACT US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572</Words>
  <Application>Microsoft Office PowerPoint</Application>
  <PresentationFormat>Custom</PresentationFormat>
  <Paragraphs>78</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Roboto Bold</vt:lpstr>
      <vt:lpstr>Nunito Bold</vt:lpstr>
      <vt:lpstr>Nunito</vt:lpstr>
      <vt:lpstr>Roboto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FOE Presentation</dc:title>
  <cp:lastModifiedBy>Chahel Gupta</cp:lastModifiedBy>
  <cp:revision>2</cp:revision>
  <dcterms:created xsi:type="dcterms:W3CDTF">2006-08-16T00:00:00Z</dcterms:created>
  <dcterms:modified xsi:type="dcterms:W3CDTF">2023-04-03T17:21:35Z</dcterms:modified>
  <dc:identifier>DAFe-AF6MQs</dc:identifier>
</cp:coreProperties>
</file>